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300" r:id="rId3"/>
    <p:sldId id="301" r:id="rId4"/>
    <p:sldId id="303" r:id="rId5"/>
    <p:sldId id="264" r:id="rId6"/>
    <p:sldId id="286" r:id="rId7"/>
    <p:sldId id="282" r:id="rId8"/>
    <p:sldId id="283" r:id="rId9"/>
    <p:sldId id="290" r:id="rId10"/>
    <p:sldId id="299" r:id="rId11"/>
    <p:sldId id="291" r:id="rId12"/>
    <p:sldId id="293" r:id="rId13"/>
    <p:sldId id="297" r:id="rId14"/>
    <p:sldId id="292" r:id="rId15"/>
    <p:sldId id="288" r:id="rId16"/>
    <p:sldId id="294" r:id="rId17"/>
    <p:sldId id="295" r:id="rId18"/>
    <p:sldId id="304" r:id="rId19"/>
    <p:sldId id="305" r:id="rId20"/>
    <p:sldId id="278" r:id="rId21"/>
    <p:sldId id="281" r:id="rId22"/>
    <p:sldId id="306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4" d="100"/>
          <a:sy n="94" d="100"/>
        </p:scale>
        <p:origin x="-72" y="-1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E0D71-4218-4548-9DBB-8B857FE885A5}" type="datetimeFigureOut">
              <a:rPr lang="en-US" smtClean="0"/>
              <a:t>9/23/2015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00372-650F-4F03-A070-FA4C9687D8ED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E0D71-4218-4548-9DBB-8B857FE885A5}" type="datetimeFigureOut">
              <a:rPr lang="en-US" smtClean="0"/>
              <a:t>9/23/2015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00372-650F-4F03-A070-FA4C9687D8E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E0D71-4218-4548-9DBB-8B857FE885A5}" type="datetimeFigureOut">
              <a:rPr lang="en-US" smtClean="0"/>
              <a:t>9/23/2015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00372-650F-4F03-A070-FA4C9687D8E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E0D71-4218-4548-9DBB-8B857FE885A5}" type="datetimeFigureOut">
              <a:rPr lang="en-US" smtClean="0"/>
              <a:t>9/23/2015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00372-650F-4F03-A070-FA4C9687D8E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E0D71-4218-4548-9DBB-8B857FE885A5}" type="datetimeFigureOut">
              <a:rPr lang="en-US" smtClean="0"/>
              <a:t>9/23/2015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00372-650F-4F03-A070-FA4C9687D8ED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E0D71-4218-4548-9DBB-8B857FE885A5}" type="datetimeFigureOut">
              <a:rPr lang="en-US" smtClean="0"/>
              <a:t>9/23/2015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00372-650F-4F03-A070-FA4C9687D8E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E0D71-4218-4548-9DBB-8B857FE885A5}" type="datetimeFigureOut">
              <a:rPr lang="en-US" smtClean="0"/>
              <a:t>9/23/2015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00372-650F-4F03-A070-FA4C9687D8ED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E0D71-4218-4548-9DBB-8B857FE885A5}" type="datetimeFigureOut">
              <a:rPr lang="en-US" smtClean="0"/>
              <a:t>9/23/2015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00372-650F-4F03-A070-FA4C9687D8E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E0D71-4218-4548-9DBB-8B857FE885A5}" type="datetimeFigureOut">
              <a:rPr lang="en-US" smtClean="0"/>
              <a:t>9/23/2015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00372-650F-4F03-A070-FA4C9687D8E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E0D71-4218-4548-9DBB-8B857FE885A5}" type="datetimeFigureOut">
              <a:rPr lang="en-US" smtClean="0"/>
              <a:t>9/23/2015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00372-650F-4F03-A070-FA4C9687D8ED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E0D71-4218-4548-9DBB-8B857FE885A5}" type="datetimeFigureOut">
              <a:rPr lang="en-US" smtClean="0"/>
              <a:t>9/23/2015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00372-650F-4F03-A070-FA4C9687D8E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E16E0D71-4218-4548-9DBB-8B857FE885A5}" type="datetimeFigureOut">
              <a:rPr lang="en-US" smtClean="0"/>
              <a:t>9/23/2015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02F00372-650F-4F03-A070-FA4C9687D8ED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google.com/imgres?imgurl=http://stevenson.ucsc.edu/images/slideshow/adalia&amp;imgrefurl=http://stevenson.ucsc.edu/about/about-adlai.html&amp;h=162&amp;w=134&amp;sz=7&amp;tbnid=BqsHLK3IuzwWcM&amp;tbnh=0&amp;tbnw=0&amp;zoom=1&amp;usg=__dTaPkjju7MlhfDoTaxS3BC40PjQ=&amp;docid=pCJmGI30RFcKmM&amp;sa=X&amp;ei=_r4_UK-0G4qUiQKD4YDwBg&amp;ved=0CJUBENUX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ptedebate.org/static/npte-everyone-participates.htm" TargetMode="External"/><Relationship Id="rId2" Type="http://schemas.openxmlformats.org/officeDocument/2006/relationships/hyperlink" Target="http://www.mhcc.edu/PublicSafety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wmf"/><Relationship Id="rId4" Type="http://schemas.openxmlformats.org/officeDocument/2006/relationships/image" Target="../media/image9.wmf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google.com/imgres?imgurl=http://stevenson.ucsc.edu/images/slideshow/adalia&amp;imgrefurl=http://stevenson.ucsc.edu/about/about-adlai.html&amp;h=162&amp;w=134&amp;sz=7&amp;tbnid=BqsHLK3IuzwWcM&amp;tbnh=0&amp;tbnw=0&amp;zoom=1&amp;usg=__dTaPkjju7MlhfDoTaxS3BC40PjQ=&amp;docid=pCJmGI30RFcKmM&amp;sa=X&amp;ei=_r4_UK-0G4qUiQKD4YDwBg&amp;ved=0CJUBENUX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STUDENT GUIDELINES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This is for student participants and observers at the NW </a:t>
            </a:r>
            <a:r>
              <a:rPr lang="en-US" dirty="0" smtClean="0"/>
              <a:t>Parli </a:t>
            </a:r>
            <a:r>
              <a:rPr lang="en-US" dirty="0" smtClean="0"/>
              <a:t>Warmup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If you see or hear about harassment . . 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Whether it is done by a</a:t>
            </a:r>
          </a:p>
          <a:p>
            <a:pPr lvl="1"/>
            <a:r>
              <a:rPr lang="en-US" sz="2400" dirty="0"/>
              <a:t>Coach</a:t>
            </a:r>
          </a:p>
          <a:p>
            <a:pPr lvl="1"/>
            <a:r>
              <a:rPr lang="en-US" sz="2400" dirty="0"/>
              <a:t>Judge</a:t>
            </a:r>
          </a:p>
          <a:p>
            <a:pPr lvl="1"/>
            <a:r>
              <a:rPr lang="en-US" sz="2400" dirty="0"/>
              <a:t>Debater</a:t>
            </a:r>
          </a:p>
          <a:p>
            <a:pPr lvl="1"/>
            <a:r>
              <a:rPr lang="en-US" sz="2400" dirty="0"/>
              <a:t>Observer</a:t>
            </a:r>
          </a:p>
          <a:p>
            <a:pPr lvl="1"/>
            <a:r>
              <a:rPr lang="en-US" sz="2400" dirty="0"/>
              <a:t>Anyone participating or attending the tournament . . . </a:t>
            </a:r>
          </a:p>
        </p:txBody>
      </p:sp>
    </p:spTree>
    <p:extLst>
      <p:ext uri="{BB962C8B-B14F-4D97-AF65-F5344CB8AC3E}">
        <p14:creationId xmlns:p14="http://schemas.microsoft.com/office/powerpoint/2010/main" val="15169357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9906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If you see or hear about harassment . . 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1292224"/>
            <a:ext cx="6324600" cy="4922838"/>
          </a:xfrm>
        </p:spPr>
        <p:txBody>
          <a:bodyPr>
            <a:normAutofit/>
          </a:bodyPr>
          <a:lstStyle/>
          <a:p>
            <a:r>
              <a:rPr lang="en-US" dirty="0" smtClean="0"/>
              <a:t>Stop it if possible</a:t>
            </a:r>
          </a:p>
          <a:p>
            <a:r>
              <a:rPr lang="en-US" dirty="0" smtClean="0"/>
              <a:t>Share the information about it . . . </a:t>
            </a:r>
          </a:p>
          <a:p>
            <a:r>
              <a:rPr lang="en-US" dirty="0" smtClean="0"/>
              <a:t>with your coach OR</a:t>
            </a:r>
            <a:endParaRPr lang="en-US" sz="2000" dirty="0" smtClean="0"/>
          </a:p>
          <a:p>
            <a:r>
              <a:rPr lang="en-US" dirty="0" smtClean="0"/>
              <a:t>Share it with Denise </a:t>
            </a:r>
            <a:r>
              <a:rPr lang="en-US" dirty="0"/>
              <a:t>Vaughan</a:t>
            </a:r>
          </a:p>
          <a:p>
            <a:r>
              <a:rPr lang="en-US" dirty="0" smtClean="0"/>
              <a:t>Share it with Jim </a:t>
            </a:r>
            <a:r>
              <a:rPr lang="en-US" dirty="0" smtClean="0"/>
              <a:t>Hanson</a:t>
            </a:r>
          </a:p>
          <a:p>
            <a:r>
              <a:rPr lang="en-US" dirty="0" smtClean="0"/>
              <a:t>Share it with Shannon Valdivia</a:t>
            </a:r>
            <a:endParaRPr lang="en-US" dirty="0" smtClean="0"/>
          </a:p>
          <a:p>
            <a:r>
              <a:rPr lang="en-US" dirty="0" smtClean="0"/>
              <a:t>We’ll work to make </a:t>
            </a:r>
            <a:br>
              <a:rPr lang="en-US" dirty="0" smtClean="0"/>
            </a:br>
            <a:r>
              <a:rPr lang="en-US" dirty="0" smtClean="0"/>
              <a:t>things better.</a:t>
            </a:r>
            <a:br>
              <a:rPr lang="en-US" dirty="0" smtClean="0"/>
            </a:br>
            <a:r>
              <a:rPr lang="en-US" dirty="0" smtClean="0"/>
              <a:t>         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                                                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77440" y="3348302"/>
            <a:ext cx="1224984" cy="14628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0" y="1849164"/>
            <a:ext cx="1445065" cy="1466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6800" y="4038600"/>
            <a:ext cx="1581150" cy="18689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176808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Share the Information ASAP Pt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554162"/>
            <a:ext cx="7315200" cy="4922838"/>
          </a:xfrm>
        </p:spPr>
        <p:txBody>
          <a:bodyPr>
            <a:normAutofit fontScale="85000" lnSpcReduction="10000"/>
          </a:bodyPr>
          <a:lstStyle/>
          <a:p>
            <a:pPr>
              <a:spcAft>
                <a:spcPts val="600"/>
              </a:spcAft>
            </a:pPr>
            <a:r>
              <a:rPr lang="en-US" dirty="0" smtClean="0"/>
              <a:t>Don’t delay; communicate . . . </a:t>
            </a:r>
          </a:p>
          <a:p>
            <a:pPr lvl="1">
              <a:spcAft>
                <a:spcPts val="600"/>
              </a:spcAft>
            </a:pPr>
            <a:r>
              <a:rPr lang="en-US" b="1" i="1" dirty="0" smtClean="0"/>
              <a:t>“I don’t want to get someone in trouble” </a:t>
            </a:r>
            <a:r>
              <a:rPr lang="en-US" i="1" dirty="0" smtClean="0"/>
              <a:t/>
            </a:r>
            <a:br>
              <a:rPr lang="en-US" i="1" dirty="0" smtClean="0"/>
            </a:br>
            <a:r>
              <a:rPr lang="en-US" dirty="0" smtClean="0"/>
              <a:t>Our goal is to work out the problem in a constructive manner. Please share it.</a:t>
            </a:r>
          </a:p>
          <a:p>
            <a:pPr lvl="1">
              <a:spcAft>
                <a:spcPts val="600"/>
              </a:spcAft>
            </a:pPr>
            <a:r>
              <a:rPr lang="en-US" b="1" i="1" dirty="0" smtClean="0"/>
              <a:t>“It wasn’t that big of a deal”</a:t>
            </a:r>
          </a:p>
          <a:p>
            <a:pPr lvl="1">
              <a:spcAft>
                <a:spcPts val="600"/>
              </a:spcAft>
            </a:pPr>
            <a:r>
              <a:rPr lang="en-US" dirty="0" smtClean="0"/>
              <a:t>It might have been; we need to make sure. Please share it.</a:t>
            </a:r>
          </a:p>
          <a:p>
            <a:pPr lvl="1">
              <a:spcAft>
                <a:spcPts val="600"/>
              </a:spcAft>
            </a:pPr>
            <a:r>
              <a:rPr lang="en-US" b="1" i="1" dirty="0" smtClean="0"/>
              <a:t>“People need to get over their sensitivity”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Please show support for people’s feelings; there may be a good reason they are sensitive to what happened. Please share it.</a:t>
            </a:r>
          </a:p>
          <a:p>
            <a:pPr lvl="1">
              <a:spcAft>
                <a:spcPts val="600"/>
              </a:spcAft>
            </a:pPr>
            <a:r>
              <a:rPr lang="en-US" b="1" i="1" dirty="0" smtClean="0"/>
              <a:t>“I got it worked out”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That’s great but we need to check and make sure. Please share it.</a:t>
            </a:r>
          </a:p>
          <a:p>
            <a:pPr lvl="1"/>
            <a:r>
              <a:rPr lang="en-US" sz="2400" b="1" dirty="0" smtClean="0"/>
              <a:t>TRY TO STOP </a:t>
            </a:r>
            <a:r>
              <a:rPr lang="en-US" sz="2400" b="1" dirty="0"/>
              <a:t>IT and SHARE THE INFORMATION WITH </a:t>
            </a:r>
            <a:r>
              <a:rPr lang="en-US" sz="2400" b="1" dirty="0" smtClean="0"/>
              <a:t>YOUR COACH, DENISE VAUGHAN, OR JIM HANSON AT </a:t>
            </a:r>
            <a:r>
              <a:rPr lang="en-US" sz="2400" b="1" dirty="0"/>
              <a:t>THE TOURNAMENT SO WE CAN ADDRESS IT.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15336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Share the Information ASAP Pt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554162"/>
            <a:ext cx="7315200" cy="4922838"/>
          </a:xfrm>
        </p:spPr>
        <p:txBody>
          <a:bodyPr>
            <a:normAutofit fontScale="92500" lnSpcReduction="20000"/>
          </a:bodyPr>
          <a:lstStyle/>
          <a:p>
            <a:pPr>
              <a:spcAft>
                <a:spcPts val="600"/>
              </a:spcAft>
            </a:pPr>
            <a:r>
              <a:rPr lang="en-US" dirty="0" smtClean="0"/>
              <a:t>Don’t delay; communicate . . . </a:t>
            </a:r>
          </a:p>
          <a:p>
            <a:pPr lvl="1">
              <a:spcAft>
                <a:spcPts val="600"/>
              </a:spcAft>
            </a:pPr>
            <a:r>
              <a:rPr lang="en-US" b="1" i="1" dirty="0" smtClean="0"/>
              <a:t>“I’m scared to report”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Understood. We’re here to support you. Take that step and help make our community a safer place. Please share it.</a:t>
            </a:r>
          </a:p>
          <a:p>
            <a:pPr lvl="1">
              <a:spcAft>
                <a:spcPts val="600"/>
              </a:spcAft>
            </a:pPr>
            <a:r>
              <a:rPr lang="en-US" b="1" i="1" dirty="0" smtClean="0"/>
              <a:t>“Not a debater”</a:t>
            </a:r>
            <a:br>
              <a:rPr lang="en-US" b="1" i="1" dirty="0" smtClean="0"/>
            </a:br>
            <a:r>
              <a:rPr lang="en-US" dirty="0" smtClean="0"/>
              <a:t>It still affected someone at the tournament. Show support for all people, not just speech and debate community members. Please share it.</a:t>
            </a:r>
          </a:p>
          <a:p>
            <a:pPr lvl="1">
              <a:spcAft>
                <a:spcPts val="600"/>
              </a:spcAft>
            </a:pPr>
            <a:r>
              <a:rPr lang="en-US" b="1" i="1" dirty="0" smtClean="0"/>
              <a:t>“I’m not a top ten debater; the person is. I don’t have the clout to share this information.”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Yes, you do. Everyone participates at the NW Parli-IE Warmup and everyone has a right to a safe, comfortable, supportive environment. Please share it.</a:t>
            </a:r>
          </a:p>
          <a:p>
            <a:pPr lvl="1"/>
            <a:r>
              <a:rPr lang="en-US" sz="2400" b="1" dirty="0"/>
              <a:t>TRY TO STOP IT and SHARE THE INFORMATION WITH YOUR COACH, DENISE VAUGHAN, OR JIM HANSON AT THE TOURNAMENT SO WE CAN ADDRESS IT.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97270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Sharing Information Means . . .</a:t>
            </a:r>
            <a:endParaRPr lang="en-US" dirty="0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7696200" cy="4525963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sz="3200" dirty="0" smtClean="0"/>
              <a:t>We’ll work to determine the best course of action</a:t>
            </a:r>
          </a:p>
          <a:p>
            <a:pPr>
              <a:lnSpc>
                <a:spcPct val="90000"/>
              </a:lnSpc>
            </a:pPr>
            <a:r>
              <a:rPr lang="en-US" sz="3200" dirty="0" smtClean="0"/>
              <a:t>We’ll work to make things better.</a:t>
            </a:r>
          </a:p>
          <a:p>
            <a:pPr>
              <a:lnSpc>
                <a:spcPct val="90000"/>
              </a:lnSpc>
            </a:pPr>
            <a:endParaRPr lang="en-US" sz="4400" dirty="0"/>
          </a:p>
        </p:txBody>
      </p:sp>
      <p:sp>
        <p:nvSpPr>
          <p:cNvPr id="2" name="AutoShape 4" descr="Adlai Stevenson II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155575" y="-639763"/>
            <a:ext cx="1104900" cy="13335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39857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9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 a speaker and debater . . 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58200" cy="4876800"/>
          </a:xfrm>
        </p:spPr>
        <p:txBody>
          <a:bodyPr>
            <a:normAutofit/>
          </a:bodyPr>
          <a:lstStyle/>
          <a:p>
            <a:r>
              <a:rPr lang="en-US" sz="3200" dirty="0" smtClean="0"/>
              <a:t>People look up to you. </a:t>
            </a:r>
          </a:p>
          <a:p>
            <a:r>
              <a:rPr lang="en-US" sz="3200" dirty="0" smtClean="0"/>
              <a:t>You are setting the stage for this year’s NW Speech and Debate Community. </a:t>
            </a:r>
          </a:p>
          <a:p>
            <a:r>
              <a:rPr lang="en-US" sz="3200" dirty="0" smtClean="0"/>
              <a:t>Other speakers and debaters are going to emulate you.</a:t>
            </a:r>
          </a:p>
        </p:txBody>
      </p:sp>
    </p:spTree>
    <p:extLst>
      <p:ext uri="{BB962C8B-B14F-4D97-AF65-F5344CB8AC3E}">
        <p14:creationId xmlns:p14="http://schemas.microsoft.com/office/powerpoint/2010/main" val="15589915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Be the </a:t>
            </a:r>
            <a:r>
              <a:rPr lang="en-US" dirty="0" smtClean="0"/>
              <a:t>speaker people </a:t>
            </a:r>
            <a:r>
              <a:rPr lang="en-US" dirty="0"/>
              <a:t>talk about as . . 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58200" cy="4876800"/>
          </a:xfrm>
        </p:spPr>
        <p:txBody>
          <a:bodyPr>
            <a:normAutofit/>
          </a:bodyPr>
          <a:lstStyle/>
          <a:p>
            <a:r>
              <a:rPr lang="en-US" sz="3200" dirty="0" smtClean="0"/>
              <a:t>“Yea, Elda’s cool; helped me out on a </a:t>
            </a:r>
            <a:r>
              <a:rPr lang="en-US" sz="3200" dirty="0" err="1" smtClean="0"/>
              <a:t>a</a:t>
            </a:r>
            <a:r>
              <a:rPr lang="en-US" sz="3200" dirty="0" smtClean="0"/>
              <a:t> great speech.”</a:t>
            </a:r>
          </a:p>
          <a:p>
            <a:r>
              <a:rPr lang="en-US" sz="3200" dirty="0" smtClean="0"/>
              <a:t>“I respect him a lot. He could argue T like nobody’s business and he reached out to younger debaters and made them feel included.”</a:t>
            </a:r>
          </a:p>
          <a:p>
            <a:r>
              <a:rPr lang="en-US" sz="3200" dirty="0" smtClean="0"/>
              <a:t>“She’s wicked smart but also really, really nice.”</a:t>
            </a:r>
          </a:p>
        </p:txBody>
      </p:sp>
    </p:spTree>
    <p:extLst>
      <p:ext uri="{BB962C8B-B14F-4D97-AF65-F5344CB8AC3E}">
        <p14:creationId xmlns:p14="http://schemas.microsoft.com/office/powerpoint/2010/main" val="7146338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Don’t harass; Stop the harass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58200" cy="4876800"/>
          </a:xfrm>
        </p:spPr>
        <p:txBody>
          <a:bodyPr>
            <a:normAutofit/>
          </a:bodyPr>
          <a:lstStyle/>
          <a:p>
            <a:r>
              <a:rPr lang="en-US" sz="3200" dirty="0" smtClean="0"/>
              <a:t>Reach out to include people</a:t>
            </a:r>
          </a:p>
          <a:p>
            <a:r>
              <a:rPr lang="en-US" sz="3200" dirty="0" smtClean="0"/>
              <a:t>Don’t exclude and hurt others</a:t>
            </a:r>
          </a:p>
          <a:p>
            <a:r>
              <a:rPr lang="en-US" sz="3200" dirty="0" smtClean="0"/>
              <a:t>Don’t engage in sexual harassment even unintentionally . . .  </a:t>
            </a:r>
          </a:p>
        </p:txBody>
      </p:sp>
    </p:spTree>
    <p:extLst>
      <p:ext uri="{BB962C8B-B14F-4D97-AF65-F5344CB8AC3E}">
        <p14:creationId xmlns:p14="http://schemas.microsoft.com/office/powerpoint/2010/main" val="32890332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>
          <a:xfrm>
            <a:off x="457200" y="531812"/>
            <a:ext cx="8229600" cy="915987"/>
          </a:xfrm>
        </p:spPr>
        <p:txBody>
          <a:bodyPr>
            <a:normAutofit/>
          </a:bodyPr>
          <a:lstStyle/>
          <a:p>
            <a:r>
              <a:rPr lang="en-US" sz="3200" b="1" dirty="0" smtClean="0">
                <a:latin typeface="Calibri" charset="0"/>
                <a:cs typeface="Calibri" charset="0"/>
              </a:rPr>
              <a:t>So you don’t harass others . . . </a:t>
            </a:r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08988" cy="4489450"/>
          </a:xfrm>
        </p:spPr>
        <p:txBody>
          <a:bodyPr>
            <a:normAutofit fontScale="92500" lnSpcReduction="10000"/>
          </a:bodyPr>
          <a:lstStyle/>
          <a:p>
            <a:pPr marL="457200" indent="-457200" eaLnBrk="1" hangingPunct="1">
              <a:buFont typeface="Calibri" charset="0"/>
              <a:buAutoNum type="arabicPeriod"/>
            </a:pPr>
            <a:r>
              <a:rPr lang="en-US" sz="2800" b="1" dirty="0" smtClean="0"/>
              <a:t>Keep compliments casual and avoid personal issues/private issues.</a:t>
            </a:r>
          </a:p>
          <a:p>
            <a:pPr marL="457200" indent="-457200" eaLnBrk="1" hangingPunct="1">
              <a:buFont typeface="Calibri" charset="0"/>
              <a:buAutoNum type="arabicPeriod"/>
            </a:pPr>
            <a:r>
              <a:rPr lang="en-US" sz="2800" b="1" dirty="0" smtClean="0"/>
              <a:t>Avoid jokes, words, phrases, obscene gestures with sexual meanings and definitely not sexist, racist, etc. jokes.</a:t>
            </a:r>
          </a:p>
          <a:p>
            <a:pPr marL="457200" indent="-457200">
              <a:buFont typeface="Calibri" charset="0"/>
              <a:buAutoNum type="arabicPeriod"/>
            </a:pPr>
            <a:r>
              <a:rPr lang="en-US" sz="2800" b="1" dirty="0"/>
              <a:t>Keep your hands to yourself</a:t>
            </a:r>
            <a:r>
              <a:rPr lang="en-US" sz="2800" b="1" dirty="0" smtClean="0"/>
              <a:t>. Avoid touching.</a:t>
            </a:r>
            <a:endParaRPr lang="en-US" sz="2800" b="1" dirty="0"/>
          </a:p>
          <a:p>
            <a:pPr marL="457200" indent="-457200">
              <a:buFont typeface="Calibri" charset="0"/>
              <a:buAutoNum type="arabicPeriod"/>
            </a:pPr>
            <a:r>
              <a:rPr lang="en-US" sz="2800" b="1" dirty="0"/>
              <a:t>Don’t talk about sex during </a:t>
            </a:r>
            <a:r>
              <a:rPr lang="en-US" sz="2800" b="1" dirty="0" smtClean="0"/>
              <a:t>labs and practice sessions.</a:t>
            </a:r>
            <a:endParaRPr lang="en-US" sz="2800" b="1" dirty="0"/>
          </a:p>
          <a:p>
            <a:pPr marL="457200" indent="-457200" eaLnBrk="1" hangingPunct="1">
              <a:buFont typeface="Calibri" charset="0"/>
              <a:buAutoNum type="arabicPeriod"/>
            </a:pPr>
            <a:r>
              <a:rPr lang="en-US" sz="2800" b="1" dirty="0" smtClean="0"/>
              <a:t>Don’t assume that a friendly person is interested in a sexual/romantic relationship with you. Assume only that friendly people are friendly.</a:t>
            </a:r>
          </a:p>
        </p:txBody>
      </p:sp>
    </p:spTree>
    <p:extLst>
      <p:ext uri="{BB962C8B-B14F-4D97-AF65-F5344CB8AC3E}">
        <p14:creationId xmlns:p14="http://schemas.microsoft.com/office/powerpoint/2010/main" val="16786595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>
          <a:xfrm>
            <a:off x="457200" y="531813"/>
            <a:ext cx="8229600" cy="552450"/>
          </a:xfrm>
        </p:spPr>
        <p:txBody>
          <a:bodyPr>
            <a:normAutofit fontScale="90000"/>
          </a:bodyPr>
          <a:lstStyle/>
          <a:p>
            <a:r>
              <a:rPr lang="en-US" sz="3200" b="1" dirty="0" smtClean="0">
                <a:latin typeface="Calibri" charset="0"/>
                <a:cs typeface="Calibri" charset="0"/>
              </a:rPr>
              <a:t>So you don’t harass others . . . </a:t>
            </a:r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>
          <a:xfrm>
            <a:off x="457200" y="1238250"/>
            <a:ext cx="8408988" cy="4851400"/>
          </a:xfrm>
        </p:spPr>
        <p:txBody>
          <a:bodyPr>
            <a:normAutofit fontScale="92500" lnSpcReduction="20000"/>
          </a:bodyPr>
          <a:lstStyle/>
          <a:p>
            <a:pPr marL="514350" indent="-514350" eaLnBrk="1" hangingPunct="1">
              <a:buFont typeface="+mj-lt"/>
              <a:buAutoNum type="arabicPeriod" startAt="6"/>
            </a:pPr>
            <a:r>
              <a:rPr lang="en-US" sz="2800" b="1" dirty="0" smtClean="0"/>
              <a:t>Respect the personal space of others and don’t gossip about others.</a:t>
            </a:r>
          </a:p>
          <a:p>
            <a:pPr marL="514350" indent="-514350" eaLnBrk="1" hangingPunct="1">
              <a:buFont typeface="+mj-lt"/>
              <a:buAutoNum type="arabicPeriod" startAt="6"/>
            </a:pPr>
            <a:r>
              <a:rPr lang="en-US" sz="2800" b="1" dirty="0" smtClean="0"/>
              <a:t>Don’t focus attention on one individual (e.g. gifts, lots of practice with just one person, etc., following someone around).</a:t>
            </a:r>
          </a:p>
          <a:p>
            <a:pPr marL="514350" indent="-514350" eaLnBrk="1" hangingPunct="1">
              <a:buFont typeface="+mj-lt"/>
              <a:buAutoNum type="arabicPeriod" startAt="6"/>
            </a:pPr>
            <a:r>
              <a:rPr lang="en-US" sz="2800" b="1" dirty="0" smtClean="0"/>
              <a:t>Don’t make jokes or comments that disrespect or belittle a person. Don’t bully people.</a:t>
            </a:r>
          </a:p>
          <a:p>
            <a:pPr marL="457200" indent="-457200" eaLnBrk="1" hangingPunct="1">
              <a:buFont typeface="Calibri" charset="0"/>
              <a:buAutoNum type="arabicPeriod" startAt="6"/>
            </a:pPr>
            <a:r>
              <a:rPr lang="en-US" sz="2800" b="1" dirty="0" smtClean="0"/>
              <a:t>Ask if something you do or say is being perceived as offensive or unwelcome. If you don’t get a clear confirmation your actions are okay, stop the behavior.</a:t>
            </a:r>
          </a:p>
          <a:p>
            <a:pPr marL="457200" indent="-457200" eaLnBrk="1" hangingPunct="1">
              <a:buFont typeface="Calibri" charset="0"/>
              <a:buAutoNum type="arabicPeriod" startAt="6"/>
            </a:pPr>
            <a:r>
              <a:rPr lang="en-US" sz="2800" b="1" dirty="0" smtClean="0"/>
              <a:t>Don’t interpret someone's silence as consent. Look for other nonverbal signals.</a:t>
            </a:r>
          </a:p>
        </p:txBody>
      </p:sp>
    </p:spTree>
    <p:extLst>
      <p:ext uri="{BB962C8B-B14F-4D97-AF65-F5344CB8AC3E}">
        <p14:creationId xmlns:p14="http://schemas.microsoft.com/office/powerpoint/2010/main" val="41273783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Welcome to our Community’s Tournament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58200" cy="4876800"/>
          </a:xfrm>
        </p:spPr>
        <p:txBody>
          <a:bodyPr>
            <a:normAutofit/>
          </a:bodyPr>
          <a:lstStyle/>
          <a:p>
            <a:r>
              <a:rPr lang="en-US" sz="3200" dirty="0" smtClean="0"/>
              <a:t>We hope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/>
              <a:t>you have a fun and </a:t>
            </a:r>
            <a:br>
              <a:rPr lang="en-US" sz="3200" dirty="0" smtClean="0"/>
            </a:br>
            <a:r>
              <a:rPr lang="en-US" sz="3200" dirty="0" smtClean="0"/>
              <a:t>educational tournament</a:t>
            </a:r>
          </a:p>
          <a:p>
            <a:r>
              <a:rPr lang="en-US" sz="3200" dirty="0" smtClean="0"/>
              <a:t>We want to provide great hosting</a:t>
            </a:r>
          </a:p>
          <a:p>
            <a:r>
              <a:rPr lang="en-US" sz="3200" dirty="0" smtClean="0"/>
              <a:t>Food, drinks, community connections</a:t>
            </a:r>
          </a:p>
          <a:p>
            <a:r>
              <a:rPr lang="en-US" sz="3200" dirty="0" smtClean="0"/>
              <a:t>Great rounds</a:t>
            </a:r>
          </a:p>
          <a:p>
            <a:r>
              <a:rPr lang="en-US" sz="3200" dirty="0" smtClean="0"/>
              <a:t>If you need something, just ask</a:t>
            </a:r>
          </a:p>
          <a:p>
            <a:r>
              <a:rPr lang="en-US" sz="3200" dirty="0" smtClean="0"/>
              <a:t>Have a great tournament . . . </a:t>
            </a:r>
          </a:p>
          <a:p>
            <a:endParaRPr lang="en-US" sz="3200" dirty="0" smtClean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8800" y="1371600"/>
            <a:ext cx="2609850" cy="175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492693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>
          <a:xfrm>
            <a:off x="457200" y="531813"/>
            <a:ext cx="8229600" cy="552450"/>
          </a:xfrm>
        </p:spPr>
        <p:txBody>
          <a:bodyPr>
            <a:normAutofit fontScale="90000"/>
          </a:bodyPr>
          <a:lstStyle/>
          <a:p>
            <a:r>
              <a:rPr lang="en-US" sz="3200" b="1" smtClean="0">
                <a:latin typeface="Calibri" charset="0"/>
                <a:cs typeface="Calibri" charset="0"/>
              </a:rPr>
              <a:t>If You’re Being Harassed</a:t>
            </a:r>
          </a:p>
        </p:txBody>
      </p:sp>
      <p:sp>
        <p:nvSpPr>
          <p:cNvPr id="25603" name="Content Placeholder 2"/>
          <p:cNvSpPr>
            <a:spLocks noGrp="1"/>
          </p:cNvSpPr>
          <p:nvPr>
            <p:ph idx="1"/>
          </p:nvPr>
        </p:nvSpPr>
        <p:spPr>
          <a:xfrm>
            <a:off x="457200" y="1276350"/>
            <a:ext cx="8229600" cy="4849813"/>
          </a:xfrm>
        </p:spPr>
        <p:txBody>
          <a:bodyPr>
            <a:normAutofit/>
          </a:bodyPr>
          <a:lstStyle/>
          <a:p>
            <a:pPr marL="0" lvl="1" indent="0">
              <a:buFont typeface="Arial" charset="0"/>
              <a:buNone/>
              <a:defRPr/>
            </a:pPr>
            <a:r>
              <a:rPr lang="en-US" b="1" dirty="0" smtClean="0"/>
              <a:t>PLEASE . . . </a:t>
            </a:r>
          </a:p>
          <a:p>
            <a:pPr marL="0" lvl="1" indent="0">
              <a:buFont typeface="Arial" charset="0"/>
              <a:buNone/>
              <a:defRPr/>
            </a:pPr>
            <a:endParaRPr lang="en-US" sz="1400" b="1" dirty="0" smtClean="0"/>
          </a:p>
          <a:p>
            <a:pPr marL="457200" lvl="1" indent="-457200">
              <a:buFont typeface="+mj-lt"/>
              <a:buAutoNum type="arabicPeriod"/>
              <a:defRPr/>
            </a:pPr>
            <a:r>
              <a:rPr lang="en-US" sz="2400" dirty="0" smtClean="0"/>
              <a:t>Tell the harasser that </a:t>
            </a:r>
            <a:r>
              <a:rPr lang="en-US" sz="2400" dirty="0" smtClean="0"/>
              <a:t>the person’s</a:t>
            </a:r>
            <a:r>
              <a:rPr lang="en-US" sz="2400" dirty="0" smtClean="0"/>
              <a:t> </a:t>
            </a:r>
            <a:r>
              <a:rPr lang="en-US" sz="2400" dirty="0" smtClean="0"/>
              <a:t>actions are unwanted, offensive, make you uncomfortable, and must </a:t>
            </a:r>
            <a:r>
              <a:rPr lang="en-US" sz="2400" b="1" dirty="0" smtClean="0"/>
              <a:t>STOP</a:t>
            </a:r>
            <a:endParaRPr lang="en-US" sz="2400" b="1" dirty="0"/>
          </a:p>
          <a:p>
            <a:pPr marL="457200" lvl="1" indent="-457200">
              <a:buFont typeface="+mj-lt"/>
              <a:buAutoNum type="arabicPeriod"/>
              <a:defRPr/>
            </a:pPr>
            <a:r>
              <a:rPr lang="en-US" sz="2400" dirty="0" smtClean="0"/>
              <a:t>Share with your coach, Denise Vaughan, Jim </a:t>
            </a:r>
            <a:r>
              <a:rPr lang="en-US" sz="2400" dirty="0" smtClean="0"/>
              <a:t>Hanson, Shannon Valdivia </a:t>
            </a:r>
            <a:r>
              <a:rPr lang="en-US" sz="2400" dirty="0" smtClean="0"/>
              <a:t>that you were harassed</a:t>
            </a:r>
          </a:p>
          <a:p>
            <a:pPr marL="457200" lvl="1" indent="-457200">
              <a:buFont typeface="+mj-lt"/>
              <a:buAutoNum type="arabicPeriod"/>
              <a:defRPr/>
            </a:pPr>
            <a:r>
              <a:rPr lang="en-US" sz="2400" dirty="0" smtClean="0"/>
              <a:t>Write a record of what happened:</a:t>
            </a:r>
          </a:p>
          <a:p>
            <a:pPr marL="1314450" lvl="3" indent="-457200">
              <a:buFont typeface="Wingdings" pitchFamily="2" charset="2"/>
              <a:buChar char="§"/>
              <a:defRPr/>
            </a:pPr>
            <a:r>
              <a:rPr lang="en-US" sz="1800" dirty="0" smtClean="0"/>
              <a:t>When and where the incident occurred, who was involved, what happened, why you think you were treated differently, who witnessed the incident </a:t>
            </a:r>
          </a:p>
          <a:p>
            <a:pPr marL="0" indent="0">
              <a:buFont typeface="Arial" charset="0"/>
              <a:buNone/>
              <a:defRPr/>
            </a:pP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18646635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>
          <a:xfrm>
            <a:off x="457200" y="531813"/>
            <a:ext cx="8229600" cy="552450"/>
          </a:xfrm>
        </p:spPr>
        <p:txBody>
          <a:bodyPr>
            <a:noAutofit/>
          </a:bodyPr>
          <a:lstStyle/>
          <a:p>
            <a:r>
              <a:rPr lang="en-US" sz="3600" b="1" dirty="0" smtClean="0">
                <a:latin typeface="Calibri" charset="0"/>
                <a:cs typeface="Calibri" charset="0"/>
              </a:rPr>
              <a:t>Make the Northwest Community Great!</a:t>
            </a:r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>
          <a:xfrm>
            <a:off x="457200" y="1238250"/>
            <a:ext cx="5867400" cy="4851400"/>
          </a:xfrm>
        </p:spPr>
        <p:txBody>
          <a:bodyPr/>
          <a:lstStyle/>
          <a:p>
            <a:pPr marL="457200" indent="-457200" eaLnBrk="1" hangingPunct="1">
              <a:buFont typeface="Calibri" charset="0"/>
              <a:buAutoNum type="arabicPeriod"/>
            </a:pPr>
            <a:r>
              <a:rPr lang="en-US" sz="2800" dirty="0" smtClean="0"/>
              <a:t>Treat each other with respect</a:t>
            </a:r>
          </a:p>
          <a:p>
            <a:pPr marL="457200" indent="-457200" eaLnBrk="1" hangingPunct="1">
              <a:buFont typeface="Calibri" charset="0"/>
              <a:buAutoNum type="arabicPeriod"/>
            </a:pPr>
            <a:r>
              <a:rPr lang="en-US" sz="2800" dirty="0" smtClean="0"/>
              <a:t>Support each other</a:t>
            </a:r>
          </a:p>
          <a:p>
            <a:pPr marL="457200" indent="-457200" eaLnBrk="1" hangingPunct="1">
              <a:buFont typeface="Calibri" charset="0"/>
              <a:buAutoNum type="arabicPeriod"/>
            </a:pPr>
            <a:r>
              <a:rPr lang="en-US" sz="2800" dirty="0" smtClean="0"/>
              <a:t>Share Information when there is a problem</a:t>
            </a:r>
          </a:p>
          <a:p>
            <a:pPr marL="457200" indent="-457200" eaLnBrk="1" hangingPunct="1">
              <a:buFont typeface="Calibri" charset="0"/>
              <a:buAutoNum type="arabicPeriod"/>
            </a:pPr>
            <a:r>
              <a:rPr lang="en-US" sz="2800" dirty="0" smtClean="0"/>
              <a:t>Promote good interactions</a:t>
            </a:r>
          </a:p>
          <a:p>
            <a:pPr marL="457200" indent="-457200" eaLnBrk="1" hangingPunct="1">
              <a:buFont typeface="Calibri" charset="0"/>
              <a:buAutoNum type="arabicPeriod"/>
            </a:pPr>
            <a:r>
              <a:rPr lang="en-US" sz="2800" dirty="0" smtClean="0"/>
              <a:t>Debate! Speak! </a:t>
            </a:r>
            <a:r>
              <a:rPr lang="en-US" sz="2800" dirty="0" err="1" smtClean="0"/>
              <a:t>Interp</a:t>
            </a:r>
            <a:r>
              <a:rPr lang="en-US" sz="2800" dirty="0" smtClean="0"/>
              <a:t>!</a:t>
            </a:r>
          </a:p>
          <a:p>
            <a:pPr marL="457200" indent="-457200" eaLnBrk="1" hangingPunct="1">
              <a:buFont typeface="Calibri" charset="0"/>
              <a:buAutoNum type="arabicPeriod"/>
            </a:pPr>
            <a:r>
              <a:rPr lang="en-US" sz="2800" dirty="0" smtClean="0"/>
              <a:t>Be a positive force in your community!</a:t>
            </a:r>
            <a:endParaRPr lang="en-US" sz="28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400" y="1981200"/>
            <a:ext cx="1815684" cy="144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633621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Sites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b="1" dirty="0" smtClean="0"/>
              <a:t>Mt Hood </a:t>
            </a:r>
            <a:r>
              <a:rPr lang="en-US" sz="2800" b="1" dirty="0" smtClean="0"/>
              <a:t>College Anti-Harassment Policy:</a:t>
            </a:r>
            <a:endParaRPr lang="en-US" sz="3200" b="1" dirty="0" smtClean="0"/>
          </a:p>
          <a:p>
            <a:r>
              <a:rPr lang="en-US" dirty="0">
                <a:hlinkClick r:id="rId2"/>
              </a:rPr>
              <a:t>http://www.mhcc.edu/PublicSafety</a:t>
            </a:r>
            <a:r>
              <a:rPr lang="en-US" dirty="0" smtClean="0">
                <a:hlinkClick r:id="rId2"/>
              </a:rPr>
              <a:t>/</a:t>
            </a:r>
            <a:endParaRPr lang="en-US" dirty="0" smtClean="0"/>
          </a:p>
          <a:p>
            <a:endParaRPr lang="en-US" dirty="0"/>
          </a:p>
          <a:p>
            <a:r>
              <a:rPr lang="en-US" sz="3200" b="1" dirty="0" smtClean="0"/>
              <a:t>See the Everyone Participates Page:</a:t>
            </a:r>
          </a:p>
          <a:p>
            <a:r>
              <a:rPr lang="en-US" dirty="0">
                <a:hlinkClick r:id="rId3"/>
              </a:rPr>
              <a:t>http://</a:t>
            </a:r>
            <a:r>
              <a:rPr lang="en-US" dirty="0" smtClean="0">
                <a:hlinkClick r:id="rId3"/>
              </a:rPr>
              <a:t>www.nptedebate.org/static/npte-everyone-participates.htm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4652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 a speaker-debater . . 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58200" cy="4876800"/>
          </a:xfrm>
        </p:spPr>
        <p:txBody>
          <a:bodyPr>
            <a:normAutofit fontScale="85000" lnSpcReduction="20000"/>
          </a:bodyPr>
          <a:lstStyle/>
          <a:p>
            <a:r>
              <a:rPr lang="en-US" sz="3200" dirty="0"/>
              <a:t>We want a great, educational tournament</a:t>
            </a:r>
          </a:p>
          <a:p>
            <a:r>
              <a:rPr lang="en-US" sz="3200" dirty="0" smtClean="0"/>
              <a:t>You may not consume nor be under the influence of alcohol or illicit drugs . . .</a:t>
            </a:r>
          </a:p>
          <a:p>
            <a:pPr lvl="1"/>
            <a:r>
              <a:rPr lang="en-US" sz="2800" dirty="0" smtClean="0"/>
              <a:t>At the tournament on campus</a:t>
            </a:r>
          </a:p>
          <a:p>
            <a:r>
              <a:rPr lang="en-US" sz="3200" dirty="0" smtClean="0"/>
              <a:t>Alcohol </a:t>
            </a:r>
            <a:r>
              <a:rPr lang="en-US" sz="3200" dirty="0" smtClean="0"/>
              <a:t>and illicit drugs may not be near you—you must leave any such area</a:t>
            </a:r>
          </a:p>
          <a:p>
            <a:r>
              <a:rPr lang="en-US" sz="3200" dirty="0" smtClean="0"/>
              <a:t>Even if you are over 21</a:t>
            </a:r>
          </a:p>
          <a:p>
            <a:r>
              <a:rPr lang="en-US" sz="3200" dirty="0" smtClean="0"/>
              <a:t>It applies </a:t>
            </a:r>
            <a:r>
              <a:rPr lang="en-US" sz="3200" dirty="0" smtClean="0"/>
              <a:t>to ALL schools and participants</a:t>
            </a:r>
          </a:p>
          <a:p>
            <a:r>
              <a:rPr lang="en-US" sz="3200" dirty="0" smtClean="0"/>
              <a:t>It is the right thing to assure a safe, comfortable environment</a:t>
            </a:r>
          </a:p>
          <a:p>
            <a:r>
              <a:rPr lang="en-US" sz="3200" b="1" dirty="0"/>
              <a:t>We want and expect a professional </a:t>
            </a:r>
            <a:r>
              <a:rPr lang="en-US" sz="3200" b="1" dirty="0" smtClean="0"/>
              <a:t>tournament, one </a:t>
            </a:r>
            <a:r>
              <a:rPr lang="en-US" sz="3200" b="1" dirty="0"/>
              <a:t>we can be proud to show to administrators.</a:t>
            </a:r>
            <a:endParaRPr lang="en-US" sz="3200" dirty="0" smtClean="0"/>
          </a:p>
        </p:txBody>
      </p:sp>
    </p:spTree>
    <p:extLst>
      <p:ext uri="{BB962C8B-B14F-4D97-AF65-F5344CB8AC3E}">
        <p14:creationId xmlns:p14="http://schemas.microsoft.com/office/powerpoint/2010/main" val="902815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Socialize fun and safe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58200" cy="4876800"/>
          </a:xfrm>
        </p:spPr>
        <p:txBody>
          <a:bodyPr>
            <a:normAutofit/>
          </a:bodyPr>
          <a:lstStyle/>
          <a:p>
            <a:r>
              <a:rPr lang="en-US" sz="3200" dirty="0" smtClean="0"/>
              <a:t>Create social get-togethers without alcohol and illicit drugs</a:t>
            </a:r>
          </a:p>
          <a:p>
            <a:r>
              <a:rPr lang="en-US" sz="3200" dirty="0" smtClean="0"/>
              <a:t>Watch a movie</a:t>
            </a:r>
          </a:p>
          <a:p>
            <a:r>
              <a:rPr lang="en-US" sz="3200" dirty="0" smtClean="0"/>
              <a:t>Hang out talking</a:t>
            </a:r>
          </a:p>
          <a:p>
            <a:r>
              <a:rPr lang="en-US" sz="3200" dirty="0" smtClean="0"/>
              <a:t>Chill with a juice, soft drink,</a:t>
            </a:r>
            <a:br>
              <a:rPr lang="en-US" sz="3200" dirty="0" smtClean="0"/>
            </a:br>
            <a:r>
              <a:rPr lang="en-US" sz="3200" dirty="0" smtClean="0"/>
              <a:t>   </a:t>
            </a:r>
            <a:r>
              <a:rPr lang="en-US" sz="3200" dirty="0" smtClean="0"/>
              <a:t>water</a:t>
            </a:r>
          </a:p>
          <a:p>
            <a:r>
              <a:rPr lang="en-US" sz="3200" dirty="0" smtClean="0"/>
              <a:t>Never drink alcohol excessively</a:t>
            </a:r>
            <a:endParaRPr lang="en-US" sz="3200" dirty="0" smtClean="0"/>
          </a:p>
          <a:p>
            <a:r>
              <a:rPr lang="en-US" sz="3200" dirty="0" smtClean="0"/>
              <a:t>And some good </a:t>
            </a:r>
            <a:r>
              <a:rPr lang="en-US" sz="3200" dirty="0" err="1" smtClean="0"/>
              <a:t>snackies</a:t>
            </a:r>
            <a:r>
              <a:rPr lang="en-US" sz="3200" dirty="0" smtClean="0"/>
              <a:t>!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1800" y="4400227"/>
            <a:ext cx="2057400" cy="2219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1200" y="2628734"/>
            <a:ext cx="2771775" cy="1647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31761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 at your round on time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5715000" cy="4876800"/>
          </a:xfrm>
        </p:spPr>
        <p:txBody>
          <a:bodyPr>
            <a:normAutofit/>
          </a:bodyPr>
          <a:lstStyle/>
          <a:p>
            <a:r>
              <a:rPr lang="en-US" dirty="0" smtClean="0"/>
              <a:t>Be checking postings.</a:t>
            </a:r>
          </a:p>
          <a:p>
            <a:r>
              <a:rPr lang="en-US" dirty="0" smtClean="0"/>
              <a:t>Please use the bathroom, take your breaks </a:t>
            </a:r>
            <a:r>
              <a:rPr lang="en-US" u="sng" dirty="0" smtClean="0"/>
              <a:t>before</a:t>
            </a:r>
            <a:r>
              <a:rPr lang="en-US" dirty="0" smtClean="0"/>
              <a:t> prep time-debates-speeches start so you are ready to go.</a:t>
            </a:r>
          </a:p>
          <a:p>
            <a:r>
              <a:rPr lang="en-US" dirty="0" smtClean="0"/>
              <a:t>Leave prep rooms/team gatherings with plenty of time to arrive on schedule.</a:t>
            </a:r>
          </a:p>
          <a:p>
            <a:r>
              <a:rPr lang="en-US" dirty="0" smtClean="0"/>
              <a:t>Start the first speech on schedule.</a:t>
            </a:r>
          </a:p>
        </p:txBody>
      </p:sp>
      <p:pic>
        <p:nvPicPr>
          <p:cNvPr id="1026" name="Picture 2" descr="C:\Users\hansonjb99\AppData\Local\Microsoft\Windows\Temporary Internet Files\Content.IE5\X43MG0AK\MC900441729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4600" y="1752600"/>
            <a:ext cx="2471738" cy="24717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Treat Classrooms with respect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6324600" cy="4876800"/>
          </a:xfrm>
        </p:spPr>
        <p:txBody>
          <a:bodyPr>
            <a:normAutofit/>
          </a:bodyPr>
          <a:lstStyle/>
          <a:p>
            <a:r>
              <a:rPr lang="en-US" dirty="0" smtClean="0"/>
              <a:t>Show respect to the School and Staff.</a:t>
            </a:r>
          </a:p>
          <a:p>
            <a:r>
              <a:rPr lang="en-US" dirty="0" smtClean="0"/>
              <a:t>Avoid loud noises (interrupts classes).</a:t>
            </a:r>
          </a:p>
          <a:p>
            <a:r>
              <a:rPr lang="en-US" dirty="0" smtClean="0"/>
              <a:t>ALWAYS be courteous and cooperative</a:t>
            </a:r>
            <a:br>
              <a:rPr lang="en-US" dirty="0" smtClean="0"/>
            </a:br>
            <a:r>
              <a:rPr lang="en-US" dirty="0" smtClean="0"/>
              <a:t> with security.</a:t>
            </a:r>
          </a:p>
          <a:p>
            <a:r>
              <a:rPr lang="en-US" dirty="0" smtClean="0"/>
              <a:t>Do not take nor move tech items (keyboards, mice, power cords, etc.) from rooms.</a:t>
            </a:r>
          </a:p>
          <a:p>
            <a:r>
              <a:rPr lang="en-US" dirty="0" smtClean="0"/>
              <a:t>Move furniture? </a:t>
            </a:r>
          </a:p>
          <a:p>
            <a:pPr lvl="1"/>
            <a:r>
              <a:rPr lang="en-US" dirty="0" smtClean="0"/>
              <a:t>Do it carefully</a:t>
            </a:r>
          </a:p>
          <a:p>
            <a:pPr lvl="1"/>
            <a:r>
              <a:rPr lang="en-US" dirty="0" smtClean="0"/>
              <a:t>Return it at the end of the round</a:t>
            </a:r>
          </a:p>
          <a:p>
            <a:r>
              <a:rPr lang="en-US" dirty="0" smtClean="0"/>
              <a:t>Room clean at the end of the round?  </a:t>
            </a:r>
            <a:br>
              <a:rPr lang="en-US" dirty="0" smtClean="0"/>
            </a:br>
            <a:r>
              <a:rPr lang="en-US" dirty="0" smtClean="0"/>
              <a:t>   Help out.</a:t>
            </a:r>
            <a:endParaRPr lang="en-US" dirty="0"/>
          </a:p>
        </p:txBody>
      </p:sp>
      <p:pic>
        <p:nvPicPr>
          <p:cNvPr id="2050" name="Picture 2" descr="C:\Users\hansonjb99\AppData\Local\Microsoft\Windows\Temporary Internet Files\Content.IE5\7D0OVVXU\MP900148484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4600" y="1447800"/>
            <a:ext cx="2478906" cy="1619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527097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762000"/>
          </a:xfrm>
        </p:spPr>
        <p:txBody>
          <a:bodyPr/>
          <a:lstStyle/>
          <a:p>
            <a:r>
              <a:rPr lang="en-US" dirty="0" smtClean="0"/>
              <a:t>Be inclusive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5902672" cy="51816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Encourage everyone to participate.</a:t>
            </a:r>
          </a:p>
          <a:p>
            <a:r>
              <a:rPr lang="en-US" dirty="0" smtClean="0"/>
              <a:t>Be open to differences</a:t>
            </a:r>
          </a:p>
          <a:p>
            <a:pPr lvl="1"/>
            <a:r>
              <a:rPr lang="en-US" dirty="0" smtClean="0"/>
              <a:t>Lesbian-Gay-Straight-Bi-Queer</a:t>
            </a:r>
          </a:p>
          <a:p>
            <a:pPr lvl="1"/>
            <a:r>
              <a:rPr lang="en-US" dirty="0" smtClean="0"/>
              <a:t>Black-White-Latino-Asian-Biracial-</a:t>
            </a:r>
            <a:br>
              <a:rPr lang="en-US" dirty="0" smtClean="0"/>
            </a:br>
            <a:r>
              <a:rPr lang="en-US" dirty="0" smtClean="0"/>
              <a:t>Multiracial, etc.</a:t>
            </a:r>
          </a:p>
          <a:p>
            <a:pPr lvl="1"/>
            <a:r>
              <a:rPr lang="en-US" dirty="0" smtClean="0"/>
              <a:t>Men-Women-Trans-Androgynous-etc.</a:t>
            </a:r>
          </a:p>
          <a:p>
            <a:pPr lvl="1"/>
            <a:r>
              <a:rPr lang="en-US" dirty="0" smtClean="0"/>
              <a:t>Republican-Democrat-Libertarian-etc.</a:t>
            </a:r>
          </a:p>
          <a:p>
            <a:pPr lvl="1"/>
            <a:r>
              <a:rPr lang="en-US" dirty="0" smtClean="0"/>
              <a:t>Catholic, Agnostic, Mormon (LDS), Muslim, etc.</a:t>
            </a:r>
          </a:p>
          <a:p>
            <a:pPr lvl="1"/>
            <a:r>
              <a:rPr lang="en-US" dirty="0" smtClean="0"/>
              <a:t>Disabilities--diagnosed </a:t>
            </a:r>
            <a:r>
              <a:rPr lang="en-US" dirty="0"/>
              <a:t>or otherwise? </a:t>
            </a:r>
            <a:endParaRPr lang="en-US" dirty="0" smtClean="0"/>
          </a:p>
          <a:p>
            <a:pPr lvl="1"/>
            <a:r>
              <a:rPr lang="en-US" dirty="0" smtClean="0"/>
              <a:t>Military service?</a:t>
            </a:r>
          </a:p>
          <a:p>
            <a:pPr lvl="1"/>
            <a:r>
              <a:rPr lang="en-US" dirty="0" smtClean="0"/>
              <a:t>Other identities?</a:t>
            </a:r>
          </a:p>
          <a:p>
            <a:pPr marL="274320" lvl="1" indent="0">
              <a:buNone/>
            </a:pPr>
            <a:r>
              <a:rPr lang="en-US" sz="2400" dirty="0" smtClean="0"/>
              <a:t>Treat every student, </a:t>
            </a:r>
            <a:br>
              <a:rPr lang="en-US" sz="2400" dirty="0" smtClean="0"/>
            </a:br>
            <a:r>
              <a:rPr lang="en-US" sz="2400" dirty="0" smtClean="0"/>
              <a:t>coach, and judge with respect.</a:t>
            </a:r>
            <a:endParaRPr lang="en-US" sz="2400" dirty="0"/>
          </a:p>
        </p:txBody>
      </p:sp>
      <p:pic>
        <p:nvPicPr>
          <p:cNvPr id="8194" name="Picture 2" descr="C:\Users\hansonjb99\AppData\Local\Microsoft\Windows\Temporary Internet Files\Content.IE5\UYYXK375\MC900391806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15673" y="1725398"/>
            <a:ext cx="901004" cy="8164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195" name="Picture 3" descr="C:\Users\hansonjb99\AppData\Local\Microsoft\Windows\Temporary Internet Files\Content.IE5\UYYXK375\MC900436994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6400" y="2209800"/>
            <a:ext cx="1335087" cy="13397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196" name="Picture 4" descr="C:\Users\hansonjb99\AppData\Local\Microsoft\Windows\Temporary Internet Files\Content.IE5\TQ3P08E3\MC900235183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90215" y="3756368"/>
            <a:ext cx="1278759" cy="9952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197" name="Picture 5" descr="C:\Users\hansonjb99\AppData\Local\Microsoft\Windows\Temporary Internet Files\Content.IE5\X43MG0AK\MC900036522[1].wm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96452" y="4751576"/>
            <a:ext cx="539445" cy="13573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4750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It is about respecting each other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5715000" cy="4876800"/>
          </a:xfrm>
        </p:spPr>
        <p:txBody>
          <a:bodyPr/>
          <a:lstStyle/>
          <a:p>
            <a:r>
              <a:rPr lang="en-US" dirty="0" smtClean="0"/>
              <a:t>Participants including students, judges, and coaches:</a:t>
            </a:r>
          </a:p>
          <a:p>
            <a:pPr lvl="1"/>
            <a:r>
              <a:rPr lang="en-US" dirty="0" smtClean="0"/>
              <a:t>should express their opinions about issues.</a:t>
            </a:r>
          </a:p>
          <a:p>
            <a:pPr lvl="1"/>
            <a:r>
              <a:rPr lang="en-US" dirty="0" smtClean="0"/>
              <a:t>should not attack groups of people.</a:t>
            </a:r>
          </a:p>
          <a:p>
            <a:pPr lvl="1"/>
            <a:r>
              <a:rPr lang="en-US" dirty="0" smtClean="0"/>
              <a:t>should not attack other individuals.</a:t>
            </a:r>
          </a:p>
          <a:p>
            <a:r>
              <a:rPr lang="en-US" sz="2800" b="1" dirty="0" smtClean="0"/>
              <a:t>Debaters and Speakers should argue </a:t>
            </a:r>
            <a:r>
              <a:rPr lang="en-US" sz="2800" b="1" dirty="0"/>
              <a:t>about ideas—not disrespect </a:t>
            </a:r>
            <a:r>
              <a:rPr lang="en-US" sz="2800" b="1" dirty="0" smtClean="0"/>
              <a:t>people</a:t>
            </a:r>
            <a:r>
              <a:rPr lang="en-US" sz="2800" b="1" dirty="0"/>
              <a:t>.</a:t>
            </a:r>
          </a:p>
          <a:p>
            <a:endParaRPr lang="en-US" dirty="0"/>
          </a:p>
        </p:txBody>
      </p:sp>
      <p:pic>
        <p:nvPicPr>
          <p:cNvPr id="4099" name="Picture 3" descr="C:\Users\hansonjb99\AppData\Local\Microsoft\Windows\Temporary Internet Files\Content.IE5\X43MG0AK\MC900289958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4600" y="1600200"/>
            <a:ext cx="2398712" cy="17894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297033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Treat each other right</a:t>
            </a:r>
            <a:endParaRPr lang="en-US" dirty="0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7391400" cy="452596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 smtClean="0"/>
              <a:t>Treat people kindly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Support an inclusive Northwest environment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Avoid mean comments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Avoid sexualized comments</a:t>
            </a:r>
          </a:p>
          <a:p>
            <a:pPr>
              <a:lnSpc>
                <a:spcPct val="90000"/>
              </a:lnSpc>
            </a:pPr>
            <a:r>
              <a:rPr lang="en-US" dirty="0"/>
              <a:t>Avoid inappropriate physical </a:t>
            </a:r>
            <a:r>
              <a:rPr lang="en-US" dirty="0" smtClean="0"/>
              <a:t>conduct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Avoid actions and words that harass on the basis of race, gender, etc.</a:t>
            </a:r>
          </a:p>
          <a:p>
            <a:pPr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endParaRPr lang="en-US" sz="3600" dirty="0"/>
          </a:p>
        </p:txBody>
      </p:sp>
      <p:sp>
        <p:nvSpPr>
          <p:cNvPr id="2" name="AutoShape 4" descr="Adlai Stevenson II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155575" y="-639763"/>
            <a:ext cx="1104900" cy="13335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83024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9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1632</TotalTime>
  <Words>896</Words>
  <Application>Microsoft Office PowerPoint</Application>
  <PresentationFormat>On-screen Show (4:3)</PresentationFormat>
  <Paragraphs>140</Paragraphs>
  <Slides>22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Clarity</vt:lpstr>
      <vt:lpstr>STUDENT GUIDELINES</vt:lpstr>
      <vt:lpstr>Welcome to our Community’s Tournament</vt:lpstr>
      <vt:lpstr>As a speaker-debater . . .</vt:lpstr>
      <vt:lpstr>Socialize fun and safe</vt:lpstr>
      <vt:lpstr>Be at your round on time</vt:lpstr>
      <vt:lpstr>Treat Classrooms with respect</vt:lpstr>
      <vt:lpstr>Be inclusive</vt:lpstr>
      <vt:lpstr>It is about respecting each other</vt:lpstr>
      <vt:lpstr>Treat each other right</vt:lpstr>
      <vt:lpstr>If you see or hear about harassment . . .</vt:lpstr>
      <vt:lpstr>If you see or hear about harassment . . .</vt:lpstr>
      <vt:lpstr>Share the Information ASAP Pt 1</vt:lpstr>
      <vt:lpstr>Share the Information ASAP Pt 2</vt:lpstr>
      <vt:lpstr>Sharing Information Means . . .</vt:lpstr>
      <vt:lpstr>As a speaker and debater . . .</vt:lpstr>
      <vt:lpstr>Be the speaker people talk about as . . .</vt:lpstr>
      <vt:lpstr>Don’t harass; Stop the harass</vt:lpstr>
      <vt:lpstr>So you don’t harass others . . . </vt:lpstr>
      <vt:lpstr>So you don’t harass others . . . </vt:lpstr>
      <vt:lpstr>If You’re Being Harassed</vt:lpstr>
      <vt:lpstr>Make the Northwest Community Great!</vt:lpstr>
      <vt:lpstr>Key Sites</vt:lpstr>
    </vt:vector>
  </TitlesOfParts>
  <Company>Whitman College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Team guidelines</dc:title>
  <dc:creator>Jim Hanson</dc:creator>
  <cp:lastModifiedBy>Jim Hanson</cp:lastModifiedBy>
  <cp:revision>280</cp:revision>
  <dcterms:created xsi:type="dcterms:W3CDTF">2009-09-03T05:01:23Z</dcterms:created>
  <dcterms:modified xsi:type="dcterms:W3CDTF">2015-09-24T06:27:01Z</dcterms:modified>
</cp:coreProperties>
</file>