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303" r:id="rId3"/>
    <p:sldId id="302" r:id="rId4"/>
    <p:sldId id="301" r:id="rId5"/>
    <p:sldId id="264" r:id="rId6"/>
    <p:sldId id="286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  <p:sldId id="287" r:id="rId33"/>
    <p:sldId id="265" r:id="rId34"/>
    <p:sldId id="285" r:id="rId35"/>
    <p:sldId id="281" r:id="rId36"/>
    <p:sldId id="29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0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16E0D71-4218-4548-9DBB-8B857FE885A5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2F00372-650F-4F03-A070-FA4C9687D8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/url?sa=i&amp;rct=j&amp;q=&amp;esrc=s&amp;source=images&amp;cd=&amp;cad=rja&amp;uact=8&amp;ved=0CAcQjRxqFQoTCO3njsq86MYCFQmXiAod91oEyA&amp;url=http://www.innovativeeducators.org/product-p/497.htm&amp;ei=hEOsVe2VO4muogT3tZHADA&amp;bvm=bv.98197061,d.cGU&amp;psig=AFQjCNF-wdQd_IFGYNSrWsn8R9mbH9wXTw&amp;ust=1437439204367866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/url?sa=i&amp;rct=j&amp;q=&amp;esrc=s&amp;source=images&amp;cd=&amp;cad=rja&amp;uact=8&amp;ved=0CAcQjRxqFQoTCO3njsq86MYCFQmXiAod91oEyA&amp;url=http://www.innovativeeducators.org/product-p/497.htm&amp;ei=hEOsVe2VO4muogT3tZHADA&amp;bvm=bv.98197061,d.cGU&amp;psig=AFQjCNF-wdQd_IFGYNSrWsn8R9mbH9wXTw&amp;ust=143743920436786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google.com/url?sa=i&amp;rct=j&amp;q=&amp;esrc=s&amp;source=images&amp;cd=&amp;cad=rja&amp;uact=8&amp;ved=0CAcQjRxqFQoTCO3njsq86MYCFQmXiAod91oEyA&amp;url=http://www.innovativeeducators.org/product-p/497.htm&amp;ei=hEOsVe2VO4muogT3tZHADA&amp;bvm=bv.98197061,d.cGU&amp;psig=AFQjCNF-wdQd_IFGYNSrWsn8R9mbH9wXTw&amp;ust=1437439204367866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imgres?imgurl=http://stevenson.ucsc.edu/images/slideshow/adalia&amp;imgrefurl=http://stevenson.ucsc.edu/about/about-adlai.html&amp;h=162&amp;w=134&amp;sz=7&amp;tbnid=BqsHLK3IuzwWcM&amp;tbnh=0&amp;tbnw=0&amp;zoom=1&amp;usg=__dTaPkjju7MlhfDoTaxS3BC40PjQ=&amp;docid=pCJmGI30RFcKmM&amp;sa=X&amp;ei=_r4_UK-0G4qUiQKD4YDwBg&amp;ved=0CJUBENUX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imgres?imgurl=http://stevenson.ucsc.edu/images/slideshow/adalia&amp;imgrefurl=http://stevenson.ucsc.edu/about/about-adlai.html&amp;h=162&amp;w=134&amp;sz=7&amp;tbnid=BqsHLK3IuzwWcM&amp;tbnh=0&amp;tbnw=0&amp;zoom=1&amp;usg=__dTaPkjju7MlhfDoTaxS3BC40PjQ=&amp;docid=pCJmGI30RFcKmM&amp;sa=X&amp;ei=_r4_UK-0G4qUiQKD4YDwBg&amp;ved=0CJUBENUX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tedebate.org/static/npte-everyone-participates.htm" TargetMode="External"/><Relationship Id="rId2" Type="http://schemas.openxmlformats.org/officeDocument/2006/relationships/hyperlink" Target="http://www.mhcc.edu/PublicSafety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JUDGING GUIDELINES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This is for Judges and Coaches at the</a:t>
            </a:r>
          </a:p>
          <a:p>
            <a:r>
              <a:rPr lang="en-US" dirty="0" smtClean="0"/>
              <a:t>   NW Parli-IE Warmup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Avoid being in an academic room with a student alone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Keep doors open to all practices, lectures, and lab sessions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See a secluded area? </a:t>
            </a:r>
            <a:r>
              <a:rPr lang="en-US" sz="2800" dirty="0" smtClean="0"/>
              <a:t>Stay away from there with others and share </a:t>
            </a:r>
            <a:r>
              <a:rPr lang="en-US" sz="2800" dirty="0"/>
              <a:t>this information with </a:t>
            </a:r>
            <a:r>
              <a:rPr lang="en-US" sz="2800" dirty="0" smtClean="0"/>
              <a:t>Jim, Shannon, or Denise.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Rooms and areas will be checked by our staff periodically.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You </a:t>
            </a:r>
            <a:r>
              <a:rPr lang="en-US" sz="2800" dirty="0"/>
              <a:t>may not be in a residence hall room with </a:t>
            </a:r>
            <a:r>
              <a:rPr lang="en-US" sz="2800" dirty="0" smtClean="0"/>
              <a:t>students.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1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Email/text/electronic and any kind of communication with students should never imply anything other than a teacher to student educational, professional relationship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Do not </a:t>
            </a:r>
            <a:r>
              <a:rPr lang="en-US" sz="2800" dirty="0" smtClean="0"/>
              <a:t>swear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find </a:t>
            </a:r>
            <a:r>
              <a:rPr lang="en-US" sz="2400" dirty="0">
                <a:solidFill>
                  <a:schemeClr val="tx1"/>
                </a:solidFill>
              </a:rPr>
              <a:t>new words to express </a:t>
            </a:r>
            <a:r>
              <a:rPr lang="en-US" sz="2400" dirty="0" smtClean="0">
                <a:solidFill>
                  <a:schemeClr val="tx1"/>
                </a:solidFill>
              </a:rPr>
              <a:t>yourself.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8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741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Email/text/electronic and any kind of communication with students should never imply anything other than a teacher to student educational, professional relationship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Do not </a:t>
            </a:r>
            <a:r>
              <a:rPr lang="en-US" sz="2800" dirty="0" smtClean="0"/>
              <a:t>swear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find </a:t>
            </a:r>
            <a:r>
              <a:rPr lang="en-US" sz="2400" dirty="0">
                <a:solidFill>
                  <a:schemeClr val="tx1"/>
                </a:solidFill>
              </a:rPr>
              <a:t>new words to express </a:t>
            </a:r>
            <a:r>
              <a:rPr lang="en-US" sz="2400" dirty="0" smtClean="0">
                <a:solidFill>
                  <a:schemeClr val="tx1"/>
                </a:solidFill>
              </a:rPr>
              <a:t>yourself.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8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87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Avoid interacting with a particular student too frequently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Engage students in a group only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Have concerns about a student? A staff member? Immediately share your concern with </a:t>
            </a:r>
            <a:r>
              <a:rPr lang="en-US" sz="2800" dirty="0" smtClean="0"/>
              <a:t>Jim, Shannon, or Denise.</a:t>
            </a:r>
            <a:endParaRPr lang="en-US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Student shares a concern with you? Show support for the student and immediately share that concern with Jim, Nick or Sarah.</a:t>
            </a: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81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dirty="0" smtClean="0"/>
              <a:t>Be inclusive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5902672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Encourage everyone to participate.</a:t>
            </a:r>
          </a:p>
          <a:p>
            <a:r>
              <a:rPr lang="en-US" dirty="0" smtClean="0"/>
              <a:t>Be open to differences</a:t>
            </a:r>
          </a:p>
          <a:p>
            <a:pPr lvl="1"/>
            <a:r>
              <a:rPr lang="en-US" dirty="0" smtClean="0"/>
              <a:t>Lesbian-Gay-Straight-Bi-Queer</a:t>
            </a:r>
          </a:p>
          <a:p>
            <a:pPr lvl="1"/>
            <a:r>
              <a:rPr lang="en-US" dirty="0" smtClean="0"/>
              <a:t>Black-White-Latino-Asian-Biracial-</a:t>
            </a:r>
            <a:br>
              <a:rPr lang="en-US" dirty="0" smtClean="0"/>
            </a:br>
            <a:r>
              <a:rPr lang="en-US" dirty="0" smtClean="0"/>
              <a:t>Multiracial, etc.</a:t>
            </a:r>
          </a:p>
          <a:p>
            <a:pPr lvl="1"/>
            <a:r>
              <a:rPr lang="en-US" dirty="0" smtClean="0"/>
              <a:t>Men-Women-Transgender-Androgynous-Genderqueer-etc.</a:t>
            </a:r>
          </a:p>
          <a:p>
            <a:pPr lvl="1"/>
            <a:r>
              <a:rPr lang="en-US" dirty="0" smtClean="0"/>
              <a:t>Republican-Democrat-Libertarian-etc.</a:t>
            </a:r>
          </a:p>
          <a:p>
            <a:pPr lvl="1"/>
            <a:r>
              <a:rPr lang="en-US" dirty="0" smtClean="0"/>
              <a:t>Christian</a:t>
            </a:r>
            <a:r>
              <a:rPr lang="en-US" dirty="0"/>
              <a:t>, Agnostic, Catholic</a:t>
            </a:r>
            <a:r>
              <a:rPr lang="en-US" dirty="0" smtClean="0"/>
              <a:t>, Mormon (LDS), Jewish, Wicca, Muslim, etc.</a:t>
            </a:r>
          </a:p>
          <a:p>
            <a:pPr lvl="1"/>
            <a:r>
              <a:rPr lang="en-US" dirty="0" smtClean="0"/>
              <a:t>Disabilities--diagnosed </a:t>
            </a:r>
            <a:r>
              <a:rPr lang="en-US" dirty="0"/>
              <a:t>or </a:t>
            </a:r>
            <a:r>
              <a:rPr lang="en-US" dirty="0" smtClean="0"/>
              <a:t>otherwise </a:t>
            </a:r>
          </a:p>
          <a:p>
            <a:pPr lvl="1"/>
            <a:r>
              <a:rPr lang="en-US" dirty="0" smtClean="0"/>
              <a:t>Military service</a:t>
            </a:r>
          </a:p>
          <a:p>
            <a:pPr lvl="1"/>
            <a:r>
              <a:rPr lang="en-US" dirty="0" smtClean="0"/>
              <a:t>Other identities</a:t>
            </a:r>
          </a:p>
          <a:p>
            <a:pPr marL="274320" lvl="1" indent="0">
              <a:buNone/>
            </a:pPr>
            <a:r>
              <a:rPr lang="en-US" sz="2400" dirty="0" smtClean="0"/>
              <a:t>Treat every student, </a:t>
            </a:r>
            <a:br>
              <a:rPr lang="en-US" sz="2400" dirty="0" smtClean="0"/>
            </a:br>
            <a:r>
              <a:rPr lang="en-US" sz="2400" dirty="0" smtClean="0"/>
              <a:t>coach, and judge with respect.</a:t>
            </a:r>
            <a:endParaRPr lang="en-US" sz="2400" dirty="0"/>
          </a:p>
        </p:txBody>
      </p:sp>
      <p:pic>
        <p:nvPicPr>
          <p:cNvPr id="8194" name="Picture 2" descr="C:\Users\hansonjb99\AppData\Local\Microsoft\Windows\Temporary Internet Files\Content.IE5\UYYXK375\MC9003918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673" y="1725398"/>
            <a:ext cx="901004" cy="816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hansonjb99\AppData\Local\Microsoft\Windows\Temporary Internet Files\Content.IE5\UYYXK375\MC9004369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81200"/>
            <a:ext cx="1335087" cy="1339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hansonjb99\AppData\Local\Microsoft\Windows\Temporary Internet Files\Content.IE5\TQ3P08E3\MC900235183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215" y="3756368"/>
            <a:ext cx="1278759" cy="99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C:\Users\hansonjb99\AppData\Local\Microsoft\Windows\Temporary Internet Files\Content.IE5\X43MG0AK\MC900036522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6452" y="4751576"/>
            <a:ext cx="539445" cy="135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737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is about respecting each 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876800"/>
          </a:xfrm>
        </p:spPr>
        <p:txBody>
          <a:bodyPr/>
          <a:lstStyle/>
          <a:p>
            <a:r>
              <a:rPr lang="en-US" dirty="0" smtClean="0"/>
              <a:t>Participants including students, judges, and coaches:</a:t>
            </a:r>
          </a:p>
          <a:p>
            <a:pPr lvl="1"/>
            <a:r>
              <a:rPr lang="en-US" dirty="0" smtClean="0"/>
              <a:t>should express their opinions about issues.</a:t>
            </a:r>
          </a:p>
          <a:p>
            <a:pPr lvl="1"/>
            <a:r>
              <a:rPr lang="en-US" dirty="0" smtClean="0"/>
              <a:t>should not attack groups of people.</a:t>
            </a:r>
          </a:p>
          <a:p>
            <a:pPr lvl="1"/>
            <a:r>
              <a:rPr lang="en-US" dirty="0" smtClean="0"/>
              <a:t>should not attack other individuals.</a:t>
            </a:r>
          </a:p>
          <a:p>
            <a:r>
              <a:rPr lang="en-US" sz="2800" b="1" dirty="0" smtClean="0"/>
              <a:t>Argue </a:t>
            </a:r>
            <a:r>
              <a:rPr lang="en-US" sz="2800" b="1" dirty="0"/>
              <a:t>about ideas—not disrespect toward people.</a:t>
            </a:r>
          </a:p>
          <a:p>
            <a:endParaRPr lang="en-US" dirty="0"/>
          </a:p>
        </p:txBody>
      </p:sp>
      <p:pic>
        <p:nvPicPr>
          <p:cNvPr id="4099" name="Picture 3" descr="C:\Users\hansonjb99\AppData\Local\Microsoft\Windows\Temporary Internet Files\Content.IE5\X43MG0AK\MC90028995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00200"/>
            <a:ext cx="2398712" cy="1789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768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an employee or volunteer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judges, coaches, students, observers look up to you. </a:t>
            </a:r>
          </a:p>
          <a:p>
            <a:r>
              <a:rPr lang="en-US" sz="3200" dirty="0" smtClean="0"/>
              <a:t>judges, coaches, speakers, and debaters are going to emulate you.</a:t>
            </a:r>
          </a:p>
        </p:txBody>
      </p:sp>
    </p:spTree>
    <p:extLst>
      <p:ext uri="{BB962C8B-B14F-4D97-AF65-F5344CB8AC3E}">
        <p14:creationId xmlns:p14="http://schemas.microsoft.com/office/powerpoint/2010/main" val="206797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Be the </a:t>
            </a:r>
            <a:r>
              <a:rPr lang="en-US" sz="4400" dirty="0" smtClean="0"/>
              <a:t>judge-coach people </a:t>
            </a:r>
            <a:r>
              <a:rPr lang="en-US" sz="4400" dirty="0"/>
              <a:t>talk about as . . 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82000" cy="46482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“Yea, Elda rocks; helped me out a lot with that decision.”</a:t>
            </a:r>
          </a:p>
          <a:p>
            <a:r>
              <a:rPr lang="en-US" sz="3200" dirty="0" smtClean="0"/>
              <a:t>“I respect him a lot. He can explain T and theory debates like nobody’s business and he reached out to younger debaters and made them feel included.”</a:t>
            </a:r>
          </a:p>
          <a:p>
            <a:r>
              <a:rPr lang="en-US" sz="3200" dirty="0" smtClean="0"/>
              <a:t>“She’s wicked smart but also really, really nice—super helpful judge especially for Interp.”</a:t>
            </a:r>
          </a:p>
        </p:txBody>
      </p:sp>
    </p:spTree>
    <p:extLst>
      <p:ext uri="{BB962C8B-B14F-4D97-AF65-F5344CB8AC3E}">
        <p14:creationId xmlns:p14="http://schemas.microsoft.com/office/powerpoint/2010/main" val="2483644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</a:t>
            </a:r>
            <a:r>
              <a:rPr lang="en-US" dirty="0" smtClean="0"/>
              <a:t>judge Pt </a:t>
            </a:r>
            <a:r>
              <a:rPr lang="en-US" dirty="0" smtClean="0"/>
              <a:t>1 . . .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You are expected to include all participants</a:t>
            </a:r>
          </a:p>
          <a:p>
            <a:r>
              <a:rPr lang="en-US" sz="3200" dirty="0" smtClean="0"/>
              <a:t>Make _everyone_ feel included</a:t>
            </a:r>
          </a:p>
          <a:p>
            <a:r>
              <a:rPr lang="en-US" sz="3200" dirty="0" smtClean="0"/>
              <a:t>Christians, lesbians, white straight males, conservatives, people of color, etc.</a:t>
            </a:r>
          </a:p>
          <a:p>
            <a:r>
              <a:rPr lang="en-US" sz="3200" dirty="0" smtClean="0"/>
              <a:t>EVERYONE.</a:t>
            </a:r>
            <a:endParaRPr lang="en-US" sz="3200" dirty="0"/>
          </a:p>
        </p:txBody>
      </p:sp>
      <p:pic>
        <p:nvPicPr>
          <p:cNvPr id="2050" name="Picture 2" descr="http://www.innovativeeducators.org/v/vspfiles/photos/497-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624631"/>
            <a:ext cx="3533775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8728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</a:t>
            </a:r>
            <a:r>
              <a:rPr lang="en-US" dirty="0" smtClean="0"/>
              <a:t>judge Pt </a:t>
            </a:r>
            <a:r>
              <a:rPr lang="en-US" dirty="0" smtClean="0"/>
              <a:t>2 . . .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5723977" cy="4876800"/>
          </a:xfrm>
        </p:spPr>
        <p:txBody>
          <a:bodyPr>
            <a:normAutofit fontScale="85000" lnSpcReduction="20000"/>
          </a:bodyPr>
          <a:lstStyle/>
          <a:p>
            <a:pPr marL="342900" indent="-342900"/>
            <a:r>
              <a:rPr lang="en-US" sz="3200" dirty="0" smtClean="0"/>
              <a:t>Let’s make students of all genders (trans, queer, androgynous, etc.) feel part of our work</a:t>
            </a:r>
          </a:p>
          <a:p>
            <a:pPr marL="342900" indent="-342900"/>
            <a:r>
              <a:rPr lang="en-US" sz="3200" dirty="0" smtClean="0"/>
              <a:t>Intros in </a:t>
            </a:r>
            <a:r>
              <a:rPr lang="en-US" sz="3200" dirty="0" smtClean="0"/>
              <a:t>debates: </a:t>
            </a:r>
            <a:r>
              <a:rPr lang="en-US" sz="3200" dirty="0" smtClean="0"/>
              <a:t>Ask students for their names, speech/debate interests, pronoun they wish to be referred as (but do not require it)—</a:t>
            </a:r>
            <a:r>
              <a:rPr lang="en-US" sz="3200" b="1" dirty="0" smtClean="0"/>
              <a:t>and </a:t>
            </a:r>
            <a:r>
              <a:rPr lang="en-US" sz="3300" b="1" dirty="0"/>
              <a:t>use that pronoun</a:t>
            </a:r>
            <a:r>
              <a:rPr lang="en-US" sz="3200" dirty="0" smtClean="0"/>
              <a:t>. </a:t>
            </a:r>
          </a:p>
          <a:p>
            <a:pPr marL="342900" indent="-342900"/>
            <a:r>
              <a:rPr lang="en-US" sz="3200" dirty="0" smtClean="0"/>
              <a:t>Don’t </a:t>
            </a:r>
            <a:r>
              <a:rPr lang="en-US" sz="3200" dirty="0"/>
              <a:t>single out a student as a representative of a group.</a:t>
            </a:r>
          </a:p>
          <a:p>
            <a:pPr marL="342900" indent="-342900"/>
            <a:r>
              <a:rPr lang="en-US" sz="3200" dirty="0"/>
              <a:t>Don’t assume everyone is white/middle class/straight/liberal etc.</a:t>
            </a:r>
          </a:p>
        </p:txBody>
      </p:sp>
      <p:pic>
        <p:nvPicPr>
          <p:cNvPr id="2050" name="Picture 2" descr="http://www.innovativeeducators.org/v/vspfiles/photos/497-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177" y="2362200"/>
            <a:ext cx="2686598" cy="2339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81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Welcome to our Community’s Tournament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We hope </a:t>
            </a:r>
            <a:br>
              <a:rPr lang="en-US" sz="3200" dirty="0" smtClean="0"/>
            </a:br>
            <a:r>
              <a:rPr lang="en-US" sz="3200" dirty="0" smtClean="0"/>
              <a:t>you </a:t>
            </a:r>
            <a:r>
              <a:rPr lang="en-US" sz="3200" dirty="0" smtClean="0"/>
              <a:t>have a fun and </a:t>
            </a:r>
            <a:br>
              <a:rPr lang="en-US" sz="3200" dirty="0" smtClean="0"/>
            </a:br>
            <a:r>
              <a:rPr lang="en-US" sz="3200" dirty="0" smtClean="0"/>
              <a:t>educational tournament</a:t>
            </a:r>
          </a:p>
          <a:p>
            <a:r>
              <a:rPr lang="en-US" sz="3200" dirty="0" smtClean="0"/>
              <a:t>We want to provide great hosting</a:t>
            </a:r>
          </a:p>
          <a:p>
            <a:r>
              <a:rPr lang="en-US" sz="3200" dirty="0" smtClean="0"/>
              <a:t>Food, drinks, community connections</a:t>
            </a:r>
          </a:p>
          <a:p>
            <a:r>
              <a:rPr lang="en-US" sz="3200" dirty="0" smtClean="0"/>
              <a:t>Great rounds</a:t>
            </a:r>
          </a:p>
          <a:p>
            <a:r>
              <a:rPr lang="en-US" sz="3200" dirty="0" smtClean="0"/>
              <a:t>If you need something, just ask</a:t>
            </a:r>
          </a:p>
          <a:p>
            <a:r>
              <a:rPr lang="en-US" sz="3200" dirty="0" smtClean="0"/>
              <a:t>Have a great tournament . . . </a:t>
            </a:r>
          </a:p>
          <a:p>
            <a:endParaRPr lang="en-US" sz="32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371600"/>
            <a:ext cx="260985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34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</a:t>
            </a:r>
            <a:r>
              <a:rPr lang="en-US" dirty="0" smtClean="0"/>
              <a:t>judge Pt </a:t>
            </a:r>
            <a:r>
              <a:rPr lang="en-US" dirty="0" smtClean="0"/>
              <a:t>3 . . .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Give each student about equal numbers of questions, opportunities to practice, positive and constructive feedback, etc.</a:t>
            </a:r>
          </a:p>
          <a:p>
            <a:r>
              <a:rPr lang="en-US" sz="3200" dirty="0" smtClean="0"/>
              <a:t>Use _diverse_ examples in your </a:t>
            </a:r>
            <a:r>
              <a:rPr lang="en-US" sz="3200" dirty="0" smtClean="0"/>
              <a:t>comments—differing </a:t>
            </a:r>
            <a:r>
              <a:rPr lang="en-US" sz="3200" dirty="0" smtClean="0"/>
              <a:t>genders, races, religions, etc. without being gratuitous</a:t>
            </a:r>
          </a:p>
          <a:p>
            <a:r>
              <a:rPr lang="en-US" sz="3200" dirty="0" smtClean="0"/>
              <a:t>INCLUDE EVERYONE.</a:t>
            </a:r>
            <a:endParaRPr lang="en-US" sz="3200" dirty="0"/>
          </a:p>
        </p:txBody>
      </p:sp>
      <p:pic>
        <p:nvPicPr>
          <p:cNvPr id="2050" name="Picture 2" descr="http://www.innovativeeducators.org/v/vspfiles/photos/497-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624631"/>
            <a:ext cx="3533775" cy="307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91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 a </a:t>
            </a:r>
            <a:r>
              <a:rPr lang="en-US" dirty="0" smtClean="0"/>
              <a:t>judge watching. </a:t>
            </a:r>
            <a:r>
              <a:rPr lang="en-US" dirty="0" smtClean="0"/>
              <a:t>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3246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You have an obligation to assure a comfortable environment</a:t>
            </a:r>
          </a:p>
          <a:p>
            <a:r>
              <a:rPr lang="en-US" sz="3200" dirty="0" smtClean="0"/>
              <a:t>For _all_ participants.</a:t>
            </a:r>
            <a:endParaRPr lang="en-US" sz="3200" dirty="0"/>
          </a:p>
        </p:txBody>
      </p:sp>
      <p:pic>
        <p:nvPicPr>
          <p:cNvPr id="5" name="Picture 2" descr="C:\Users\hansonjb99\AppData\Local\Microsoft\Windows\Temporary Internet Files\Content.IE5\7D0OVVXU\MC9003245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9" y="3200400"/>
            <a:ext cx="1608137" cy="1824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ansonjb99\AppData\Local\Microsoft\Windows\Temporary Internet Files\Content.IE5\TCKCHDA8\MC90032458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343400"/>
            <a:ext cx="1337388" cy="164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hansonjb99\AppData\Local\Microsoft\Windows\Temporary Internet Files\Content.IE5\X43MG0AK\MC900056635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623594"/>
            <a:ext cx="1773238" cy="1833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44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At each and every moment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Be thinking—how can I include people?</a:t>
            </a:r>
          </a:p>
          <a:p>
            <a:r>
              <a:rPr lang="en-US" sz="3200" dirty="0" smtClean="0"/>
              <a:t>Reach out to include people</a:t>
            </a:r>
          </a:p>
          <a:p>
            <a:r>
              <a:rPr lang="en-US" sz="3200" dirty="0" smtClean="0"/>
              <a:t>Be sensitive to others’ feelings</a:t>
            </a:r>
          </a:p>
          <a:p>
            <a:r>
              <a:rPr lang="en-US" sz="3200" dirty="0" smtClean="0"/>
              <a:t>Encourage improvement—don’t harshly criticize</a:t>
            </a:r>
          </a:p>
          <a:p>
            <a:r>
              <a:rPr lang="en-US" sz="3200" dirty="0" smtClean="0"/>
              <a:t>If someone raises a concern e.g. I’m being left out—try to address it immediately and it is best to inform </a:t>
            </a:r>
            <a:r>
              <a:rPr lang="en-US" sz="3200" dirty="0" smtClean="0"/>
              <a:t>Jim even </a:t>
            </a:r>
            <a:r>
              <a:rPr lang="en-US" sz="3200" dirty="0" smtClean="0"/>
              <a:t>if it is minor.</a:t>
            </a:r>
          </a:p>
        </p:txBody>
      </p:sp>
    </p:spTree>
    <p:extLst>
      <p:ext uri="{BB962C8B-B14F-4D97-AF65-F5344CB8AC3E}">
        <p14:creationId xmlns:p14="http://schemas.microsoft.com/office/powerpoint/2010/main" val="202248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531813"/>
            <a:ext cx="8229600" cy="55245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Calibri" charset="0"/>
                <a:cs typeface="Calibri" charset="0"/>
              </a:rPr>
              <a:t>If You’re Being Harassed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4849813"/>
          </a:xfrm>
        </p:spPr>
        <p:txBody>
          <a:bodyPr>
            <a:normAutofit/>
          </a:bodyPr>
          <a:lstStyle/>
          <a:p>
            <a:pPr marL="0" lvl="1" indent="0">
              <a:buFont typeface="Arial" charset="0"/>
              <a:buNone/>
              <a:defRPr/>
            </a:pPr>
            <a:r>
              <a:rPr lang="en-US" b="1" dirty="0" smtClean="0"/>
              <a:t>PLEASE . . . </a:t>
            </a:r>
          </a:p>
          <a:p>
            <a:pPr marL="0" lvl="1" indent="0">
              <a:buFont typeface="Arial" charset="0"/>
              <a:buNone/>
              <a:defRPr/>
            </a:pPr>
            <a:endParaRPr lang="en-US" sz="1400" b="1" dirty="0" smtClean="0"/>
          </a:p>
          <a:p>
            <a:pPr marL="457200" lvl="1" indent="-457200">
              <a:buFont typeface="+mj-lt"/>
              <a:buAutoNum type="arabicPeriod"/>
              <a:defRPr/>
            </a:pPr>
            <a:r>
              <a:rPr lang="en-US" sz="2400" dirty="0" smtClean="0"/>
              <a:t>Tell the harasser that his/her/their actions are unwanted, offensive, make you uncomfortable, and must </a:t>
            </a:r>
            <a:r>
              <a:rPr lang="en-US" sz="2400" b="1" dirty="0" smtClean="0"/>
              <a:t>STOP</a:t>
            </a:r>
            <a:endParaRPr lang="en-US" sz="2400" b="1" dirty="0"/>
          </a:p>
          <a:p>
            <a:pPr marL="457200" lvl="1" indent="-457200">
              <a:buFont typeface="+mj-lt"/>
              <a:buAutoNum type="arabicPeriod"/>
              <a:defRPr/>
            </a:pPr>
            <a:r>
              <a:rPr lang="en-US" sz="2400" dirty="0" smtClean="0"/>
              <a:t>Share with </a:t>
            </a:r>
            <a:r>
              <a:rPr lang="en-US" sz="2400" dirty="0" smtClean="0"/>
              <a:t>Jim, Shannon, or Denise </a:t>
            </a:r>
            <a:r>
              <a:rPr lang="en-US" sz="2400" dirty="0" smtClean="0"/>
              <a:t>that you were harassed</a:t>
            </a:r>
          </a:p>
          <a:p>
            <a:pPr marL="457200" lvl="1" indent="-457200">
              <a:buFont typeface="+mj-lt"/>
              <a:buAutoNum type="arabicPeriod"/>
              <a:defRPr/>
            </a:pPr>
            <a:r>
              <a:rPr lang="en-US" sz="2400" dirty="0" smtClean="0"/>
              <a:t>Write a record of what happened:</a:t>
            </a:r>
          </a:p>
          <a:p>
            <a:pPr marL="1314450" lvl="3" indent="-457200">
              <a:buFont typeface="Wingdings" pitchFamily="2" charset="2"/>
              <a:buChar char="§"/>
              <a:defRPr/>
            </a:pPr>
            <a:r>
              <a:rPr lang="en-US" sz="2400" dirty="0" smtClean="0"/>
              <a:t>When and where the incident occurred, who was involved, what happened, why you think you/participant were treated in a discriminatory manner, who witnessed the incident.</a:t>
            </a:r>
          </a:p>
          <a:p>
            <a:pPr marL="0" indent="0">
              <a:buFont typeface="Arial" charset="0"/>
              <a:buNone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33598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531812"/>
            <a:ext cx="8229600" cy="915987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alibri" charset="0"/>
                <a:cs typeface="Calibri" charset="0"/>
              </a:rPr>
              <a:t>So you don’t harass others . . .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8988" cy="4489450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b="1" dirty="0" smtClean="0"/>
              <a:t>Keep compliments casual and avoid personal issues/private issues.</a:t>
            </a:r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b="1" dirty="0" smtClean="0"/>
              <a:t>Avoid jokes, words, phrases, obscene gestures with sexual meanings and definitely not sexist, racist, etc. jokes.</a:t>
            </a:r>
          </a:p>
          <a:p>
            <a:pPr marL="457200" indent="-457200">
              <a:buFont typeface="Calibri" charset="0"/>
              <a:buAutoNum type="arabicPeriod"/>
            </a:pPr>
            <a:r>
              <a:rPr lang="en-US" sz="2800" b="1" dirty="0"/>
              <a:t>Keep your hands to yourself</a:t>
            </a:r>
            <a:r>
              <a:rPr lang="en-US" sz="2800" b="1" dirty="0" smtClean="0"/>
              <a:t>. Avoid touching.</a:t>
            </a:r>
            <a:endParaRPr lang="en-US" sz="2800" b="1" dirty="0"/>
          </a:p>
          <a:p>
            <a:pPr marL="457200" indent="-457200">
              <a:buFont typeface="Calibri" charset="0"/>
              <a:buAutoNum type="arabicPeriod"/>
            </a:pPr>
            <a:r>
              <a:rPr lang="en-US" sz="2800" b="1" dirty="0"/>
              <a:t>Don’t talk about sex during </a:t>
            </a:r>
            <a:r>
              <a:rPr lang="en-US" sz="2800" b="1" dirty="0" smtClean="0"/>
              <a:t>labs and practice sessions.</a:t>
            </a:r>
            <a:endParaRPr lang="en-US" sz="2800" b="1" dirty="0"/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b="1" dirty="0" smtClean="0"/>
              <a:t>Don’t assume that a friendly person is interested in a sexual/romantic relationship with you. Assume only that friendly people are friendly.</a:t>
            </a:r>
          </a:p>
        </p:txBody>
      </p:sp>
    </p:spTree>
    <p:extLst>
      <p:ext uri="{BB962C8B-B14F-4D97-AF65-F5344CB8AC3E}">
        <p14:creationId xmlns:p14="http://schemas.microsoft.com/office/powerpoint/2010/main" val="4194858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531813"/>
            <a:ext cx="8229600" cy="55245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latin typeface="Calibri" charset="0"/>
                <a:cs typeface="Calibri" charset="0"/>
              </a:rPr>
              <a:t>So you don’t harass others . . .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238250"/>
            <a:ext cx="8408988" cy="4851400"/>
          </a:xfrm>
        </p:spPr>
        <p:txBody>
          <a:bodyPr>
            <a:normAutofit fontScale="92500" lnSpcReduction="20000"/>
          </a:bodyPr>
          <a:lstStyle/>
          <a:p>
            <a:pPr marL="514350" indent="-514350" eaLnBrk="1" hangingPunct="1">
              <a:buFont typeface="+mj-lt"/>
              <a:buAutoNum type="arabicPeriod" startAt="6"/>
            </a:pPr>
            <a:r>
              <a:rPr lang="en-US" sz="2800" b="1" dirty="0" smtClean="0"/>
              <a:t>Respect the personal space of others and don’t gossip about others.</a:t>
            </a:r>
          </a:p>
          <a:p>
            <a:pPr marL="514350" indent="-514350" eaLnBrk="1" hangingPunct="1">
              <a:buFont typeface="+mj-lt"/>
              <a:buAutoNum type="arabicPeriod" startAt="6"/>
            </a:pPr>
            <a:r>
              <a:rPr lang="en-US" sz="2800" b="1" dirty="0" smtClean="0"/>
              <a:t>Don’t focus attention on one individual (e.g. gifts, lots of practice with just one person, etc., following someone around).</a:t>
            </a:r>
          </a:p>
          <a:p>
            <a:pPr marL="514350" indent="-514350" eaLnBrk="1" hangingPunct="1">
              <a:buFont typeface="+mj-lt"/>
              <a:buAutoNum type="arabicPeriod" startAt="6"/>
            </a:pPr>
            <a:r>
              <a:rPr lang="en-US" sz="2800" b="1" dirty="0" smtClean="0"/>
              <a:t>Don’t make jokes or comments that disrespect or belittle a person. Don’t bully people.</a:t>
            </a:r>
          </a:p>
          <a:p>
            <a:pPr marL="457200" indent="-457200" eaLnBrk="1" hangingPunct="1">
              <a:buFont typeface="Calibri" charset="0"/>
              <a:buAutoNum type="arabicPeriod" startAt="6"/>
            </a:pPr>
            <a:r>
              <a:rPr lang="en-US" sz="2800" b="1" dirty="0" smtClean="0"/>
              <a:t>Ask if something you do or say is being perceived as offensive or unwelcome. If you don’t get a clear confirmation your actions are okay, stop the behavior.</a:t>
            </a:r>
          </a:p>
          <a:p>
            <a:pPr marL="457200" indent="-457200" eaLnBrk="1" hangingPunct="1">
              <a:buFont typeface="Calibri" charset="0"/>
              <a:buAutoNum type="arabicPeriod" startAt="6"/>
            </a:pPr>
            <a:r>
              <a:rPr lang="en-US" sz="2800" b="1" dirty="0" smtClean="0"/>
              <a:t>Don’t interpret someone's silence as consent. Look for other nonverbal signals.</a:t>
            </a:r>
          </a:p>
        </p:txBody>
      </p:sp>
    </p:spTree>
    <p:extLst>
      <p:ext uri="{BB962C8B-B14F-4D97-AF65-F5344CB8AC3E}">
        <p14:creationId xmlns:p14="http://schemas.microsoft.com/office/powerpoint/2010/main" val="4183938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If you see or hear about harassment . .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Bullying, mistreatment of others, harassment, child abuse--these need to be addressed</a:t>
            </a:r>
          </a:p>
          <a:p>
            <a:r>
              <a:rPr lang="en-US" b="1" dirty="0" smtClean="0"/>
              <a:t>Whether it is done by or affects a</a:t>
            </a:r>
          </a:p>
          <a:p>
            <a:pPr lvl="1"/>
            <a:r>
              <a:rPr lang="en-US" sz="2400" dirty="0" smtClean="0"/>
              <a:t>Coach</a:t>
            </a:r>
          </a:p>
          <a:p>
            <a:pPr lvl="1"/>
            <a:r>
              <a:rPr lang="en-US" sz="2400" dirty="0" smtClean="0"/>
              <a:t>Judge</a:t>
            </a:r>
          </a:p>
          <a:p>
            <a:pPr lvl="1"/>
            <a:r>
              <a:rPr lang="en-US" sz="2400" dirty="0" smtClean="0"/>
              <a:t>Student</a:t>
            </a:r>
          </a:p>
          <a:p>
            <a:pPr lvl="1"/>
            <a:r>
              <a:rPr lang="en-US" sz="2400" dirty="0" smtClean="0"/>
              <a:t>Observer</a:t>
            </a:r>
          </a:p>
          <a:p>
            <a:pPr lvl="1"/>
            <a:r>
              <a:rPr lang="en-US" sz="2400" dirty="0" smtClean="0"/>
              <a:t>Anyone participating or attending the session . . 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695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you see or hear about harassment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2224"/>
            <a:ext cx="6324600" cy="4922838"/>
          </a:xfrm>
        </p:spPr>
        <p:txBody>
          <a:bodyPr>
            <a:normAutofit/>
          </a:bodyPr>
          <a:lstStyle/>
          <a:p>
            <a:r>
              <a:rPr lang="en-US" dirty="0" smtClean="0"/>
              <a:t>Stop it if possible</a:t>
            </a:r>
          </a:p>
          <a:p>
            <a:r>
              <a:rPr lang="en-US" dirty="0" smtClean="0"/>
              <a:t>Say “Stop it” or “Hey, let’s move on to . . .” and then as soon as possible talk to the student(s) who are harassing and tell them to stop.</a:t>
            </a:r>
          </a:p>
          <a:p>
            <a:r>
              <a:rPr lang="en-US" b="1" dirty="0" smtClean="0"/>
              <a:t>Share the information about it . . . </a:t>
            </a:r>
          </a:p>
          <a:p>
            <a:r>
              <a:rPr lang="en-US" dirty="0" smtClean="0"/>
              <a:t>with </a:t>
            </a:r>
            <a:r>
              <a:rPr lang="en-US" dirty="0" smtClean="0"/>
              <a:t>Jim, Shannon, or Denise</a:t>
            </a:r>
            <a:endParaRPr lang="en-US" dirty="0" smtClean="0"/>
          </a:p>
          <a:p>
            <a:r>
              <a:rPr lang="en-US" dirty="0" smtClean="0"/>
              <a:t>We’ll work to make </a:t>
            </a:r>
            <a:br>
              <a:rPr lang="en-US" dirty="0" smtClean="0"/>
            </a:br>
            <a:r>
              <a:rPr lang="en-US" dirty="0" smtClean="0"/>
              <a:t>things better.</a:t>
            </a:r>
            <a:br>
              <a:rPr lang="en-US" dirty="0" smtClean="0"/>
            </a:br>
            <a:r>
              <a:rPr lang="en-US" dirty="0" smtClean="0"/>
              <a:t>        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                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453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Share the Information ASAP Pt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15200" cy="4922838"/>
          </a:xfrm>
        </p:spPr>
        <p:txBody>
          <a:bodyPr>
            <a:normAutofit/>
          </a:bodyPr>
          <a:lstStyle/>
          <a:p>
            <a:r>
              <a:rPr lang="en-US" dirty="0" smtClean="0"/>
              <a:t>Don’t delay; communicate . . . </a:t>
            </a:r>
          </a:p>
          <a:p>
            <a:pPr lvl="1"/>
            <a:r>
              <a:rPr lang="en-US" b="1" i="1" dirty="0" smtClean="0"/>
              <a:t>“I don’t want to get someone in trouble”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Our goal is to work out the problem in a constructive manner.</a:t>
            </a:r>
          </a:p>
          <a:p>
            <a:pPr lvl="1"/>
            <a:r>
              <a:rPr lang="en-US" b="1" i="1" dirty="0" smtClean="0"/>
              <a:t>“It wasn’t that big of a deal”</a:t>
            </a:r>
          </a:p>
          <a:p>
            <a:pPr lvl="1"/>
            <a:r>
              <a:rPr lang="en-US" dirty="0" smtClean="0"/>
              <a:t>It might have been; we need to make sure.</a:t>
            </a:r>
          </a:p>
          <a:p>
            <a:pPr lvl="1"/>
            <a:r>
              <a:rPr lang="en-US" b="1" i="1" dirty="0" smtClean="0"/>
              <a:t>“People need to get over their sensitivity”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Please show support for people’s feelings; there may be a good reason they are sensitive to what happened.</a:t>
            </a:r>
          </a:p>
          <a:p>
            <a:pPr lvl="1"/>
            <a:r>
              <a:rPr lang="en-US" b="1" i="1" dirty="0" smtClean="0"/>
              <a:t>“I got it worked out”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That’s great but we need to check and make sure.</a:t>
            </a:r>
          </a:p>
          <a:p>
            <a:pPr lvl="1"/>
            <a:r>
              <a:rPr lang="en-US" b="1" i="1" dirty="0"/>
              <a:t>“I’m scared to report”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Understood. We’re here to support you. Take that step and help make our community a safer place.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556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the Information ASAP Pt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7315200" cy="49228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Don’t delay; communicate . . . </a:t>
            </a:r>
          </a:p>
          <a:p>
            <a:pPr lvl="1"/>
            <a:r>
              <a:rPr lang="en-US" b="1" i="1" dirty="0" smtClean="0"/>
              <a:t>“The person isn’t really a debater/</a:t>
            </a:r>
            <a:r>
              <a:rPr lang="en-US" b="1" i="1" dirty="0" err="1" smtClean="0"/>
              <a:t>interper</a:t>
            </a:r>
            <a:r>
              <a:rPr lang="en-US" b="1" i="1" dirty="0" smtClean="0"/>
              <a:t>/speaker”</a:t>
            </a:r>
            <a:br>
              <a:rPr lang="en-US" b="1" i="1" dirty="0" smtClean="0"/>
            </a:br>
            <a:r>
              <a:rPr lang="en-US" dirty="0" smtClean="0"/>
              <a:t>It still affected someone during our session. Show support for all people, not just speech and debate community members.</a:t>
            </a:r>
          </a:p>
          <a:p>
            <a:pPr lvl="1"/>
            <a:r>
              <a:rPr lang="en-US" b="1" i="1" dirty="0" smtClean="0"/>
              <a:t>“I’m not a top ten judge; the person is. I don’t have the clout to share this information.”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Yes, you do. Everyone participates at the Climb Session and everyone has a right to a safe, comfortable, supportive environment.</a:t>
            </a:r>
          </a:p>
          <a:p>
            <a:pPr lvl="1"/>
            <a:r>
              <a:rPr lang="en-US" sz="2400" b="1" u="sng" dirty="0" smtClean="0"/>
              <a:t>As a Climb the Mountain employee or volunteer, you are required to try to stop it if you can and share information about any harassment, bullying, or hurtful behavior. </a:t>
            </a:r>
          </a:p>
          <a:p>
            <a:pPr lvl="1"/>
            <a:r>
              <a:rPr lang="en-US" sz="2400" b="1" dirty="0" smtClean="0"/>
              <a:t>We encourage others to do the same.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37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 a judge, as a coach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We want a great, educational tournament</a:t>
            </a:r>
          </a:p>
          <a:p>
            <a:r>
              <a:rPr lang="en-US" sz="3200" dirty="0" smtClean="0"/>
              <a:t>To that end, you may not consume nor be under the influence of alcohol or illicit drugs . . .</a:t>
            </a:r>
          </a:p>
          <a:p>
            <a:pPr lvl="1"/>
            <a:r>
              <a:rPr lang="en-US" sz="2800" dirty="0" smtClean="0"/>
              <a:t>At the tournament on campus</a:t>
            </a:r>
          </a:p>
          <a:p>
            <a:r>
              <a:rPr lang="en-US" sz="3200" dirty="0" smtClean="0"/>
              <a:t>Alcohol </a:t>
            </a:r>
            <a:r>
              <a:rPr lang="en-US" sz="3200" dirty="0" smtClean="0"/>
              <a:t>and illicit drugs may not be near you—you must leave any such area</a:t>
            </a:r>
          </a:p>
          <a:p>
            <a:r>
              <a:rPr lang="en-US" sz="3200" dirty="0" smtClean="0"/>
              <a:t>Even if you are over 21</a:t>
            </a:r>
          </a:p>
          <a:p>
            <a:r>
              <a:rPr lang="en-US" sz="3200" dirty="0" smtClean="0"/>
              <a:t>It </a:t>
            </a:r>
            <a:r>
              <a:rPr lang="en-US" sz="3200" dirty="0"/>
              <a:t>applies to ALL schools and participants</a:t>
            </a:r>
            <a:endParaRPr lang="en-US" sz="3200" dirty="0" smtClean="0"/>
          </a:p>
          <a:p>
            <a:r>
              <a:rPr lang="en-US" sz="3200" dirty="0" smtClean="0"/>
              <a:t>It is the right thing to assure a safe, comfortable environment</a:t>
            </a:r>
          </a:p>
          <a:p>
            <a:r>
              <a:rPr lang="en-US" sz="3200" b="1" dirty="0"/>
              <a:t>We want and expect a professional </a:t>
            </a:r>
            <a:r>
              <a:rPr lang="en-US" sz="3200" b="1" dirty="0" smtClean="0"/>
              <a:t>tournament, one </a:t>
            </a:r>
            <a:r>
              <a:rPr lang="en-US" sz="3200" b="1" dirty="0"/>
              <a:t>we can be proud to show to administrators.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33760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Sharing Information Means . . .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We’ll work to determine the best course of action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We are interested in solving the problem—not punishing individuals or groups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We are interested in educating people to treat each other well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We are interested in protecting people from harm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We’ll work to make things better.</a:t>
            </a:r>
          </a:p>
          <a:p>
            <a:pPr>
              <a:lnSpc>
                <a:spcPct val="90000"/>
              </a:lnSpc>
            </a:pPr>
            <a:endParaRPr lang="en-US" sz="4400" dirty="0"/>
          </a:p>
        </p:txBody>
      </p:sp>
      <p:sp>
        <p:nvSpPr>
          <p:cNvPr id="2" name="AutoShape 4" descr="Adlai Stevenson II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1049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4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If someone complains or is the subject of a complaint . . .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2057400"/>
            <a:ext cx="6858000" cy="40687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Don’t gossip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Don’t blame or criticize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If you have information to share, do so with </a:t>
            </a:r>
            <a:r>
              <a:rPr lang="en-US" sz="3200" dirty="0" smtClean="0"/>
              <a:t>Jim, Shannon, or Denise, </a:t>
            </a:r>
            <a:r>
              <a:rPr lang="en-US" sz="3200" dirty="0" smtClean="0"/>
              <a:t>not in public</a:t>
            </a:r>
          </a:p>
          <a:p>
            <a:pPr>
              <a:lnSpc>
                <a:spcPct val="90000"/>
              </a:lnSpc>
            </a:pPr>
            <a:r>
              <a:rPr lang="en-US" sz="3200" dirty="0" smtClean="0"/>
              <a:t>If anything, provide support for those facing difficulty (without criticizing others).</a:t>
            </a:r>
          </a:p>
          <a:p>
            <a:pPr>
              <a:lnSpc>
                <a:spcPct val="90000"/>
              </a:lnSpc>
            </a:pPr>
            <a:endParaRPr lang="en-US" sz="4400" dirty="0"/>
          </a:p>
        </p:txBody>
      </p:sp>
      <p:sp>
        <p:nvSpPr>
          <p:cNvPr id="2" name="AutoShape 4" descr="Adlai Stevenson II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55575" y="-639763"/>
            <a:ext cx="11049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2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a round finishes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5029200" cy="4525963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Be sure to email your ballot on time.</a:t>
            </a:r>
          </a:p>
          <a:p>
            <a:r>
              <a:rPr lang="en-US" b="1" dirty="0" smtClean="0"/>
              <a:t>Don’t be late; keep us on schedule.</a:t>
            </a:r>
          </a:p>
          <a:p>
            <a:r>
              <a:rPr lang="en-US" b="1" dirty="0" smtClean="0"/>
              <a:t>Give comments AFTER you email your ballot.</a:t>
            </a:r>
            <a:endParaRPr lang="en-US" dirty="0"/>
          </a:p>
        </p:txBody>
      </p:sp>
      <p:pic>
        <p:nvPicPr>
          <p:cNvPr id="3074" name="Picture 2" descr="C:\Users\hansonjb99\AppData\Local\Microsoft\Windows\Temporary Internet Files\Content.IE5\7D0OVVXU\MP90030298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905000"/>
            <a:ext cx="2774348" cy="1979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1411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Give students helpful feedback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50292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Show respect; they’ve worked hard.</a:t>
            </a:r>
          </a:p>
          <a:p>
            <a:r>
              <a:rPr lang="en-US" b="1" dirty="0" smtClean="0"/>
              <a:t>Support their efforts to improve.</a:t>
            </a:r>
          </a:p>
          <a:p>
            <a:r>
              <a:rPr lang="en-US" b="1" dirty="0" smtClean="0"/>
              <a:t>PROVIDE COMMENTS ABOUT WHAT THEY DID WELL:</a:t>
            </a:r>
          </a:p>
          <a:p>
            <a:r>
              <a:rPr lang="en-US" b="1" dirty="0" smtClean="0"/>
              <a:t>YES “Your turns on the </a:t>
            </a:r>
            <a:r>
              <a:rPr lang="en-US" b="1" dirty="0" err="1" smtClean="0"/>
              <a:t>disad</a:t>
            </a:r>
            <a:r>
              <a:rPr lang="en-US" b="1" dirty="0" smtClean="0"/>
              <a:t> were really strong.”</a:t>
            </a:r>
          </a:p>
          <a:p>
            <a:endParaRPr lang="en-US" dirty="0"/>
          </a:p>
        </p:txBody>
      </p:sp>
      <p:pic>
        <p:nvPicPr>
          <p:cNvPr id="5" name="Picture 3" descr="C:\Users\hansonjb99\AppData\Local\Microsoft\Windows\Temporary Internet Files\Content.IE5\F8H53EO8\MC90032458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1828800"/>
            <a:ext cx="1478585" cy="1818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50292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PROVIDE COMMENTS ABOUT HOW THEY SHOULD IMPROVE</a:t>
            </a:r>
          </a:p>
          <a:p>
            <a:r>
              <a:rPr lang="en-US" b="1" dirty="0" smtClean="0"/>
              <a:t>YES “You need to work on your word economy.”</a:t>
            </a:r>
          </a:p>
          <a:p>
            <a:r>
              <a:rPr lang="en-US" b="1" dirty="0" smtClean="0"/>
              <a:t>NO “You talked on and on about their </a:t>
            </a:r>
            <a:r>
              <a:rPr lang="en-US" b="1" dirty="0" err="1" smtClean="0"/>
              <a:t>kritik</a:t>
            </a:r>
            <a:r>
              <a:rPr lang="en-US" b="1" dirty="0" smtClean="0"/>
              <a:t>. Not impressed.”</a:t>
            </a:r>
          </a:p>
          <a:p>
            <a:r>
              <a:rPr lang="en-US" b="1" dirty="0" smtClean="0"/>
              <a:t>Say helpful things—not critical and mean things</a:t>
            </a:r>
          </a:p>
          <a:p>
            <a:r>
              <a:rPr lang="en-US" b="1" dirty="0" smtClean="0"/>
              <a:t>Encourage Participation—encourage the students and others at the tournament.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55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531813"/>
            <a:ext cx="8229600" cy="55245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latin typeface="Calibri" charset="0"/>
                <a:cs typeface="Calibri" charset="0"/>
              </a:rPr>
              <a:t>Make the NW Parli-IE Warmup Great!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238250"/>
            <a:ext cx="5867400" cy="4851400"/>
          </a:xfrm>
        </p:spPr>
        <p:txBody>
          <a:bodyPr/>
          <a:lstStyle/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dirty="0" smtClean="0"/>
              <a:t>Treat each other with respect</a:t>
            </a:r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dirty="0" smtClean="0"/>
              <a:t>Support each other</a:t>
            </a:r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dirty="0" smtClean="0"/>
              <a:t>Share Information when there is a problem</a:t>
            </a:r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dirty="0" smtClean="0"/>
              <a:t>Promote good interactions</a:t>
            </a:r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dirty="0" smtClean="0"/>
              <a:t>Make your judging a helpful benefit to students . . . </a:t>
            </a:r>
          </a:p>
          <a:p>
            <a:pPr marL="457200" indent="-457200" eaLnBrk="1" hangingPunct="1">
              <a:buFont typeface="Calibri" charset="0"/>
              <a:buAutoNum type="arabicPeriod"/>
            </a:pPr>
            <a:r>
              <a:rPr lang="en-US" sz="2800" dirty="0"/>
              <a:t>a</a:t>
            </a:r>
            <a:r>
              <a:rPr lang="en-US" sz="2800" dirty="0" smtClean="0"/>
              <a:t>nd your community!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981200"/>
            <a:ext cx="1815684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362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Mt Hood </a:t>
            </a:r>
            <a:r>
              <a:rPr lang="en-US" sz="2800" b="1" dirty="0" smtClean="0"/>
              <a:t>College Anti-Harassment Policy:</a:t>
            </a:r>
            <a:endParaRPr lang="en-US" sz="3200" b="1" dirty="0" smtClean="0"/>
          </a:p>
          <a:p>
            <a:r>
              <a:rPr lang="en-US" dirty="0">
                <a:hlinkClick r:id="rId2"/>
              </a:rPr>
              <a:t>http://www.mhcc.edu/PublicSafety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sz="3200" b="1" dirty="0" smtClean="0"/>
              <a:t>See the Everyone Participates Page: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www.nptedebate.org/static/npte-everyone-participates.htm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25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Socialize fun and safe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Create social get-togethers without alcohol and illicit drugs</a:t>
            </a:r>
          </a:p>
          <a:p>
            <a:r>
              <a:rPr lang="en-US" sz="3200" dirty="0" smtClean="0"/>
              <a:t>Watch a movie</a:t>
            </a:r>
          </a:p>
          <a:p>
            <a:r>
              <a:rPr lang="en-US" sz="3200" dirty="0" smtClean="0"/>
              <a:t>Hang out talking</a:t>
            </a:r>
          </a:p>
          <a:p>
            <a:r>
              <a:rPr lang="en-US" sz="3200" dirty="0" smtClean="0"/>
              <a:t>Chill with a juice, soft drink,</a:t>
            </a:r>
            <a:br>
              <a:rPr lang="en-US" sz="3200" dirty="0" smtClean="0"/>
            </a:br>
            <a:r>
              <a:rPr lang="en-US" sz="3200" dirty="0" smtClean="0"/>
              <a:t>   </a:t>
            </a:r>
            <a:r>
              <a:rPr lang="en-US" sz="3200" dirty="0" smtClean="0"/>
              <a:t>water</a:t>
            </a:r>
          </a:p>
          <a:p>
            <a:r>
              <a:rPr lang="en-US" sz="3200" dirty="0" smtClean="0"/>
              <a:t>Never drink alcohol excessively</a:t>
            </a:r>
            <a:endParaRPr lang="en-US" sz="3200" dirty="0" smtClean="0"/>
          </a:p>
          <a:p>
            <a:r>
              <a:rPr lang="en-US" sz="3200" dirty="0" smtClean="0"/>
              <a:t>And some good </a:t>
            </a:r>
            <a:r>
              <a:rPr lang="en-US" sz="3200" dirty="0" err="1" smtClean="0"/>
              <a:t>snackies</a:t>
            </a:r>
            <a:r>
              <a:rPr lang="en-US" sz="3200" dirty="0" smtClean="0"/>
              <a:t>!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438973"/>
            <a:ext cx="205740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628734"/>
            <a:ext cx="277177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393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at your round 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Be checking your email and the postings.</a:t>
            </a:r>
          </a:p>
          <a:p>
            <a:r>
              <a:rPr lang="en-US" dirty="0" smtClean="0"/>
              <a:t>Please use the bathroom, take your breaks before rounds start so you are ready to go.</a:t>
            </a:r>
          </a:p>
          <a:p>
            <a:r>
              <a:rPr lang="en-US" dirty="0" smtClean="0"/>
              <a:t>Leave coaching/prep rooms with plenty of time to arrive on schedule.</a:t>
            </a:r>
          </a:p>
          <a:p>
            <a:r>
              <a:rPr lang="en-US" dirty="0" smtClean="0"/>
              <a:t>Start the first speech on schedule.</a:t>
            </a:r>
          </a:p>
          <a:p>
            <a:r>
              <a:rPr lang="en-US" dirty="0" smtClean="0"/>
              <a:t>Keep the students on task:</a:t>
            </a:r>
          </a:p>
          <a:p>
            <a:pPr lvl="1"/>
            <a:r>
              <a:rPr lang="en-US" dirty="0" smtClean="0"/>
              <a:t>No wasting prep time.</a:t>
            </a:r>
          </a:p>
          <a:p>
            <a:pPr lvl="1"/>
            <a:r>
              <a:rPr lang="en-US" dirty="0" smtClean="0"/>
              <a:t>No constant breaks (though, obviously, respect their need to go to the bathroom and for emergencies).</a:t>
            </a:r>
            <a:endParaRPr lang="en-US" dirty="0"/>
          </a:p>
        </p:txBody>
      </p:sp>
      <p:pic>
        <p:nvPicPr>
          <p:cNvPr id="1026" name="Picture 2" descr="C:\Users\hansonjb99\AppData\Local\Microsoft\Windows\Temporary Internet Files\Content.IE5\X43MG0AK\MC900441729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752600"/>
            <a:ext cx="2471738" cy="247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 Classrooms with respect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7150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Show respect to the School and Staff.</a:t>
            </a:r>
          </a:p>
          <a:p>
            <a:r>
              <a:rPr lang="en-US" dirty="0" smtClean="0"/>
              <a:t>Avoid loud noises (interrupts classes).</a:t>
            </a:r>
          </a:p>
          <a:p>
            <a:r>
              <a:rPr lang="en-US" dirty="0" smtClean="0"/>
              <a:t>Be courteous and cooperative with security.</a:t>
            </a:r>
          </a:p>
          <a:p>
            <a:r>
              <a:rPr lang="en-US" dirty="0" smtClean="0"/>
              <a:t>Do not take nor move tech items (keyboards, mice, power cords, etc.) from rooms.</a:t>
            </a:r>
          </a:p>
          <a:p>
            <a:r>
              <a:rPr lang="en-US" dirty="0" smtClean="0"/>
              <a:t>Move furniture? </a:t>
            </a:r>
          </a:p>
          <a:p>
            <a:pPr lvl="1"/>
            <a:r>
              <a:rPr lang="en-US" dirty="0" smtClean="0"/>
              <a:t>Do it carefully</a:t>
            </a:r>
          </a:p>
          <a:p>
            <a:pPr lvl="1"/>
            <a:r>
              <a:rPr lang="en-US" dirty="0" smtClean="0"/>
              <a:t>Return it at the end of the round</a:t>
            </a:r>
          </a:p>
          <a:p>
            <a:r>
              <a:rPr lang="en-US" dirty="0" smtClean="0"/>
              <a:t>Room clean at the end of the round?  </a:t>
            </a:r>
            <a:br>
              <a:rPr lang="en-US" dirty="0" smtClean="0"/>
            </a:br>
            <a:r>
              <a:rPr lang="en-US" dirty="0" smtClean="0"/>
              <a:t>   Help out.</a:t>
            </a:r>
            <a:endParaRPr lang="en-US" dirty="0"/>
          </a:p>
        </p:txBody>
      </p:sp>
      <p:pic>
        <p:nvPicPr>
          <p:cNvPr id="2050" name="Picture 2" descr="C:\Users\hansonjb99\AppData\Local\Microsoft\Windows\Temporary Internet Files\Content.IE5\7D0OVVXU\MP90014848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190" y="1828800"/>
            <a:ext cx="2478906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70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Professional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Some of you are young; you are close in age to the students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But . . .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You are now an _employee_ not a student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They are different roles.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up to that role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You are now offering advise and instruction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You now have employee responsibilities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You have a duty to the students and staff around you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Be an adult—a friendly professional, not a friend of the students.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800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33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 with others professionally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Avoid touching students and staff unless explicitly asked (e.g. a handshake or short hug) and keep it caring-professional.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Don’t ask students and staff about their sexual/romantic experiences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No showing sexualized pictures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Avoid looking at individual students and staff for long periods of time.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82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1522</TotalTime>
  <Words>1733</Words>
  <Application>Microsoft Office PowerPoint</Application>
  <PresentationFormat>On-screen Show (4:3)</PresentationFormat>
  <Paragraphs>209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Clarity</vt:lpstr>
      <vt:lpstr>JUDGING GUIDELINES</vt:lpstr>
      <vt:lpstr>Welcome to our Community’s Tournament</vt:lpstr>
      <vt:lpstr>As a judge, as a coach . . .</vt:lpstr>
      <vt:lpstr>Socialize fun and safe</vt:lpstr>
      <vt:lpstr>Be at your round on time</vt:lpstr>
      <vt:lpstr>Treat Classrooms with respect</vt:lpstr>
      <vt:lpstr>Being Professional</vt:lpstr>
      <vt:lpstr>Step up to that role</vt:lpstr>
      <vt:lpstr>Interact with others professionally</vt:lpstr>
      <vt:lpstr>PowerPoint Presentation</vt:lpstr>
      <vt:lpstr>PowerPoint Presentation</vt:lpstr>
      <vt:lpstr>PowerPoint Presentation</vt:lpstr>
      <vt:lpstr>PowerPoint Presentation</vt:lpstr>
      <vt:lpstr>Be inclusive</vt:lpstr>
      <vt:lpstr>It is about respecting each other</vt:lpstr>
      <vt:lpstr>As an employee or volunteer . . .</vt:lpstr>
      <vt:lpstr>Be the judge-coach people talk about as . . .</vt:lpstr>
      <vt:lpstr>As a judge Pt 1 . . .</vt:lpstr>
      <vt:lpstr>As a judge Pt 2 . . .</vt:lpstr>
      <vt:lpstr>As a judge Pt 3 . . .</vt:lpstr>
      <vt:lpstr>As a judge watching. . .</vt:lpstr>
      <vt:lpstr>At each and every moment . . . </vt:lpstr>
      <vt:lpstr>If You’re Being Harassed</vt:lpstr>
      <vt:lpstr>So you don’t harass others . . . </vt:lpstr>
      <vt:lpstr>So you don’t harass others . . . </vt:lpstr>
      <vt:lpstr>If you see or hear about harassment . . .</vt:lpstr>
      <vt:lpstr>If you see or hear about harassment . . .</vt:lpstr>
      <vt:lpstr>Share the Information ASAP Pt 1</vt:lpstr>
      <vt:lpstr>Share the Information ASAP Pt 2</vt:lpstr>
      <vt:lpstr>Sharing Information Means . . .</vt:lpstr>
      <vt:lpstr>If someone complains or is the subject of a complaint . . .</vt:lpstr>
      <vt:lpstr>When a round finishes . . . </vt:lpstr>
      <vt:lpstr>Give students helpful feedback</vt:lpstr>
      <vt:lpstr>PowerPoint Presentation</vt:lpstr>
      <vt:lpstr>Make the NW Parli-IE Warmup Great!</vt:lpstr>
      <vt:lpstr>Key Sites</vt:lpstr>
    </vt:vector>
  </TitlesOfParts>
  <Company>Whitman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guidelines</dc:title>
  <dc:creator>Jim Hanson</dc:creator>
  <cp:lastModifiedBy>Jim Hanson</cp:lastModifiedBy>
  <cp:revision>258</cp:revision>
  <dcterms:created xsi:type="dcterms:W3CDTF">2009-09-03T05:01:23Z</dcterms:created>
  <dcterms:modified xsi:type="dcterms:W3CDTF">2015-09-24T06:28:08Z</dcterms:modified>
</cp:coreProperties>
</file>